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56" r:id="rId5"/>
    <p:sldMasterId id="2147483662" r:id="rId6"/>
    <p:sldMasterId id="2147483668" r:id="rId7"/>
  </p:sldMasterIdLst>
  <p:notesMasterIdLst>
    <p:notesMasterId r:id="rId63"/>
  </p:notesMasterIdLst>
  <p:handoutMasterIdLst>
    <p:handoutMasterId r:id="rId64"/>
  </p:handoutMasterIdLst>
  <p:sldIdLst>
    <p:sldId id="256" r:id="rId8"/>
    <p:sldId id="258" r:id="rId9"/>
    <p:sldId id="259" r:id="rId10"/>
    <p:sldId id="323" r:id="rId11"/>
    <p:sldId id="260" r:id="rId12"/>
    <p:sldId id="293" r:id="rId13"/>
    <p:sldId id="261" r:id="rId14"/>
    <p:sldId id="263" r:id="rId15"/>
    <p:sldId id="264" r:id="rId16"/>
    <p:sldId id="265" r:id="rId17"/>
    <p:sldId id="321" r:id="rId18"/>
    <p:sldId id="322" r:id="rId19"/>
    <p:sldId id="267" r:id="rId20"/>
    <p:sldId id="270" r:id="rId21"/>
    <p:sldId id="269" r:id="rId22"/>
    <p:sldId id="268" r:id="rId23"/>
    <p:sldId id="286" r:id="rId24"/>
    <p:sldId id="287" r:id="rId25"/>
    <p:sldId id="271" r:id="rId26"/>
    <p:sldId id="272" r:id="rId27"/>
    <p:sldId id="273" r:id="rId28"/>
    <p:sldId id="276" r:id="rId29"/>
    <p:sldId id="275" r:id="rId30"/>
    <p:sldId id="274" r:id="rId31"/>
    <p:sldId id="277" r:id="rId32"/>
    <p:sldId id="278" r:id="rId33"/>
    <p:sldId id="288" r:id="rId34"/>
    <p:sldId id="284" r:id="rId35"/>
    <p:sldId id="281" r:id="rId36"/>
    <p:sldId id="282" r:id="rId37"/>
    <p:sldId id="291" r:id="rId38"/>
    <p:sldId id="283" r:id="rId39"/>
    <p:sldId id="294" r:id="rId40"/>
    <p:sldId id="292" r:id="rId41"/>
    <p:sldId id="295" r:id="rId42"/>
    <p:sldId id="296" r:id="rId43"/>
    <p:sldId id="297" r:id="rId44"/>
    <p:sldId id="298" r:id="rId45"/>
    <p:sldId id="299" r:id="rId46"/>
    <p:sldId id="300" r:id="rId47"/>
    <p:sldId id="301" r:id="rId48"/>
    <p:sldId id="302" r:id="rId49"/>
    <p:sldId id="303" r:id="rId50"/>
    <p:sldId id="305" r:id="rId51"/>
    <p:sldId id="306" r:id="rId52"/>
    <p:sldId id="309" r:id="rId53"/>
    <p:sldId id="308" r:id="rId54"/>
    <p:sldId id="310" r:id="rId55"/>
    <p:sldId id="315" r:id="rId56"/>
    <p:sldId id="311" r:id="rId57"/>
    <p:sldId id="316" r:id="rId58"/>
    <p:sldId id="317" r:id="rId59"/>
    <p:sldId id="318" r:id="rId60"/>
    <p:sldId id="320" r:id="rId61"/>
    <p:sldId id="324" r:id="rId62"/>
  </p:sldIdLst>
  <p:sldSz cx="12192000" cy="6858000"/>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rge González Alonso" initials="JGA" lastIdx="1" clrIdx="0">
    <p:extLst>
      <p:ext uri="{19B8F6BF-5375-455C-9EA6-DF929625EA0E}">
        <p15:presenceInfo xmlns:p15="http://schemas.microsoft.com/office/powerpoint/2012/main" userId="S::jal027@uit.no::5626620f-e265-489e-bfe7-a56912c6487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AE18F"/>
    <a:srgbClr val="0086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317" autoAdjust="0"/>
    <p:restoredTop sz="82266" autoAdjust="0"/>
  </p:normalViewPr>
  <p:slideViewPr>
    <p:cSldViewPr snapToGrid="0">
      <p:cViewPr varScale="1">
        <p:scale>
          <a:sx n="82" d="100"/>
          <a:sy n="82" d="100"/>
        </p:scale>
        <p:origin x="2176" y="160"/>
      </p:cViewPr>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118" d="100"/>
          <a:sy n="118" d="100"/>
        </p:scale>
        <p:origin x="7644" y="108"/>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42" Type="http://schemas.openxmlformats.org/officeDocument/2006/relationships/slide" Target="slides/slide35.xml"/><Relationship Id="rId47" Type="http://schemas.openxmlformats.org/officeDocument/2006/relationships/slide" Target="slides/slide40.xml"/><Relationship Id="rId63" Type="http://schemas.openxmlformats.org/officeDocument/2006/relationships/notesMaster" Target="notesMasters/notesMaster1.xml"/><Relationship Id="rId68" Type="http://schemas.openxmlformats.org/officeDocument/2006/relationships/theme" Target="theme/theme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openxmlformats.org/officeDocument/2006/relationships/presProps" Target="presProps.xml"/><Relationship Id="rId5" Type="http://schemas.openxmlformats.org/officeDocument/2006/relationships/slideMaster" Target="slideMasters/slideMaster2.xml"/><Relationship Id="rId61" Type="http://schemas.openxmlformats.org/officeDocument/2006/relationships/slide" Target="slides/slide54.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handoutMaster" Target="handoutMasters/handoutMaster1.xml"/><Relationship Id="rId69" Type="http://schemas.openxmlformats.org/officeDocument/2006/relationships/tableStyles" Target="tableStyles.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openxmlformats.org/officeDocument/2006/relationships/viewProps" Target="viewProps.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slide" Target="slides/slide55.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 Id="rId34" Type="http://schemas.openxmlformats.org/officeDocument/2006/relationships/slide" Target="slides/slide27.xml"/><Relationship Id="rId50" Type="http://schemas.openxmlformats.org/officeDocument/2006/relationships/slide" Target="slides/slide43.xml"/><Relationship Id="rId55"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B750899-3D14-4A38-B0C5-4D2CF77B5B8A}" type="datetimeFigureOut">
              <a:rPr lang="nb-NO" smtClean="0"/>
              <a:t>04.05.2021</a:t>
            </a:fld>
            <a:endParaRPr lang="nb-NO"/>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E35F46-3402-4F9A-A575-76C8BB429A56}" type="slidenum">
              <a:rPr lang="nb-NO" smtClean="0"/>
              <a:t>‹#›</a:t>
            </a:fld>
            <a:endParaRPr lang="nb-NO"/>
          </a:p>
        </p:txBody>
      </p:sp>
    </p:spTree>
    <p:extLst>
      <p:ext uri="{BB962C8B-B14F-4D97-AF65-F5344CB8AC3E}">
        <p14:creationId xmlns:p14="http://schemas.microsoft.com/office/powerpoint/2010/main" val="277481432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gif>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jp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97D070-6A0C-4F66-B762-5AAA0FA8509A}" type="datetimeFigureOut">
              <a:rPr lang="en-GB" smtClean="0"/>
              <a:t>04/05/2021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86ED4D-5887-4C71-AE69-2F989FFCCDBC}" type="slidenum">
              <a:rPr lang="en-GB" smtClean="0"/>
              <a:t>‹#›</a:t>
            </a:fld>
            <a:endParaRPr lang="en-GB"/>
          </a:p>
        </p:txBody>
      </p:sp>
    </p:spTree>
    <p:extLst>
      <p:ext uri="{BB962C8B-B14F-4D97-AF65-F5344CB8AC3E}">
        <p14:creationId xmlns:p14="http://schemas.microsoft.com/office/powerpoint/2010/main" val="4005454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1186ED4D-5887-4C71-AE69-2F989FFCCDBC}" type="slidenum">
              <a:rPr lang="en-GB" smtClean="0"/>
              <a:t>1</a:t>
            </a:fld>
            <a:endParaRPr lang="en-GB"/>
          </a:p>
        </p:txBody>
      </p:sp>
    </p:spTree>
    <p:extLst>
      <p:ext uri="{BB962C8B-B14F-4D97-AF65-F5344CB8AC3E}">
        <p14:creationId xmlns:p14="http://schemas.microsoft.com/office/powerpoint/2010/main" val="27850646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11</a:t>
            </a:fld>
            <a:endParaRPr lang="en-GB"/>
          </a:p>
        </p:txBody>
      </p:sp>
    </p:spTree>
    <p:extLst>
      <p:ext uri="{BB962C8B-B14F-4D97-AF65-F5344CB8AC3E}">
        <p14:creationId xmlns:p14="http://schemas.microsoft.com/office/powerpoint/2010/main" val="600666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12</a:t>
            </a:fld>
            <a:endParaRPr lang="en-GB"/>
          </a:p>
        </p:txBody>
      </p:sp>
    </p:spTree>
    <p:extLst>
      <p:ext uri="{BB962C8B-B14F-4D97-AF65-F5344CB8AC3E}">
        <p14:creationId xmlns:p14="http://schemas.microsoft.com/office/powerpoint/2010/main" val="5690213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13</a:t>
            </a:fld>
            <a:endParaRPr lang="en-GB"/>
          </a:p>
        </p:txBody>
      </p:sp>
    </p:spTree>
    <p:extLst>
      <p:ext uri="{BB962C8B-B14F-4D97-AF65-F5344CB8AC3E}">
        <p14:creationId xmlns:p14="http://schemas.microsoft.com/office/powerpoint/2010/main" val="11861123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21</a:t>
            </a:fld>
            <a:endParaRPr lang="en-GB"/>
          </a:p>
        </p:txBody>
      </p:sp>
    </p:spTree>
    <p:extLst>
      <p:ext uri="{BB962C8B-B14F-4D97-AF65-F5344CB8AC3E}">
        <p14:creationId xmlns:p14="http://schemas.microsoft.com/office/powerpoint/2010/main" val="21939481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25</a:t>
            </a:fld>
            <a:endParaRPr lang="en-GB"/>
          </a:p>
        </p:txBody>
      </p:sp>
    </p:spTree>
    <p:extLst>
      <p:ext uri="{BB962C8B-B14F-4D97-AF65-F5344CB8AC3E}">
        <p14:creationId xmlns:p14="http://schemas.microsoft.com/office/powerpoint/2010/main" val="42761033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26</a:t>
            </a:fld>
            <a:endParaRPr lang="en-GB"/>
          </a:p>
        </p:txBody>
      </p:sp>
    </p:spTree>
    <p:extLst>
      <p:ext uri="{BB962C8B-B14F-4D97-AF65-F5344CB8AC3E}">
        <p14:creationId xmlns:p14="http://schemas.microsoft.com/office/powerpoint/2010/main" val="3205365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27</a:t>
            </a:fld>
            <a:endParaRPr lang="en-GB"/>
          </a:p>
        </p:txBody>
      </p:sp>
    </p:spTree>
    <p:extLst>
      <p:ext uri="{BB962C8B-B14F-4D97-AF65-F5344CB8AC3E}">
        <p14:creationId xmlns:p14="http://schemas.microsoft.com/office/powerpoint/2010/main" val="5541788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28</a:t>
            </a:fld>
            <a:endParaRPr lang="en-GB"/>
          </a:p>
        </p:txBody>
      </p:sp>
    </p:spTree>
    <p:extLst>
      <p:ext uri="{BB962C8B-B14F-4D97-AF65-F5344CB8AC3E}">
        <p14:creationId xmlns:p14="http://schemas.microsoft.com/office/powerpoint/2010/main" val="41134846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30</a:t>
            </a:fld>
            <a:endParaRPr lang="en-GB"/>
          </a:p>
        </p:txBody>
      </p:sp>
    </p:spTree>
    <p:extLst>
      <p:ext uri="{BB962C8B-B14F-4D97-AF65-F5344CB8AC3E}">
        <p14:creationId xmlns:p14="http://schemas.microsoft.com/office/powerpoint/2010/main" val="34961301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31</a:t>
            </a:fld>
            <a:endParaRPr lang="en-GB"/>
          </a:p>
        </p:txBody>
      </p:sp>
    </p:spTree>
    <p:extLst>
      <p:ext uri="{BB962C8B-B14F-4D97-AF65-F5344CB8AC3E}">
        <p14:creationId xmlns:p14="http://schemas.microsoft.com/office/powerpoint/2010/main" val="4165387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2</a:t>
            </a:fld>
            <a:endParaRPr lang="en-GB"/>
          </a:p>
        </p:txBody>
      </p:sp>
    </p:spTree>
    <p:extLst>
      <p:ext uri="{BB962C8B-B14F-4D97-AF65-F5344CB8AC3E}">
        <p14:creationId xmlns:p14="http://schemas.microsoft.com/office/powerpoint/2010/main" val="38391842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33</a:t>
            </a:fld>
            <a:endParaRPr lang="en-GB"/>
          </a:p>
        </p:txBody>
      </p:sp>
    </p:spTree>
    <p:extLst>
      <p:ext uri="{BB962C8B-B14F-4D97-AF65-F5344CB8AC3E}">
        <p14:creationId xmlns:p14="http://schemas.microsoft.com/office/powerpoint/2010/main" val="27213239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34</a:t>
            </a:fld>
            <a:endParaRPr lang="en-GB"/>
          </a:p>
        </p:txBody>
      </p:sp>
    </p:spTree>
    <p:extLst>
      <p:ext uri="{BB962C8B-B14F-4D97-AF65-F5344CB8AC3E}">
        <p14:creationId xmlns:p14="http://schemas.microsoft.com/office/powerpoint/2010/main" val="35124479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40</a:t>
            </a:fld>
            <a:endParaRPr lang="en-GB"/>
          </a:p>
        </p:txBody>
      </p:sp>
    </p:spTree>
    <p:extLst>
      <p:ext uri="{BB962C8B-B14F-4D97-AF65-F5344CB8AC3E}">
        <p14:creationId xmlns:p14="http://schemas.microsoft.com/office/powerpoint/2010/main" val="39970230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41</a:t>
            </a:fld>
            <a:endParaRPr lang="en-GB"/>
          </a:p>
        </p:txBody>
      </p:sp>
    </p:spTree>
    <p:extLst>
      <p:ext uri="{BB962C8B-B14F-4D97-AF65-F5344CB8AC3E}">
        <p14:creationId xmlns:p14="http://schemas.microsoft.com/office/powerpoint/2010/main" val="40961591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42</a:t>
            </a:fld>
            <a:endParaRPr lang="en-GB"/>
          </a:p>
        </p:txBody>
      </p:sp>
    </p:spTree>
    <p:extLst>
      <p:ext uri="{BB962C8B-B14F-4D97-AF65-F5344CB8AC3E}">
        <p14:creationId xmlns:p14="http://schemas.microsoft.com/office/powerpoint/2010/main" val="19057338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46</a:t>
            </a:fld>
            <a:endParaRPr lang="en-GB"/>
          </a:p>
        </p:txBody>
      </p:sp>
    </p:spTree>
    <p:extLst>
      <p:ext uri="{BB962C8B-B14F-4D97-AF65-F5344CB8AC3E}">
        <p14:creationId xmlns:p14="http://schemas.microsoft.com/office/powerpoint/2010/main" val="36119076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53</a:t>
            </a:fld>
            <a:endParaRPr lang="en-GB"/>
          </a:p>
        </p:txBody>
      </p:sp>
    </p:spTree>
    <p:extLst>
      <p:ext uri="{BB962C8B-B14F-4D97-AF65-F5344CB8AC3E}">
        <p14:creationId xmlns:p14="http://schemas.microsoft.com/office/powerpoint/2010/main" val="40741242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54</a:t>
            </a:fld>
            <a:endParaRPr lang="en-GB"/>
          </a:p>
        </p:txBody>
      </p:sp>
    </p:spTree>
    <p:extLst>
      <p:ext uri="{BB962C8B-B14F-4D97-AF65-F5344CB8AC3E}">
        <p14:creationId xmlns:p14="http://schemas.microsoft.com/office/powerpoint/2010/main" val="22808504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55</a:t>
            </a:fld>
            <a:endParaRPr lang="en-GB"/>
          </a:p>
        </p:txBody>
      </p:sp>
    </p:spTree>
    <p:extLst>
      <p:ext uri="{BB962C8B-B14F-4D97-AF65-F5344CB8AC3E}">
        <p14:creationId xmlns:p14="http://schemas.microsoft.com/office/powerpoint/2010/main" val="3099754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3</a:t>
            </a:fld>
            <a:endParaRPr lang="en-GB"/>
          </a:p>
        </p:txBody>
      </p:sp>
    </p:spTree>
    <p:extLst>
      <p:ext uri="{BB962C8B-B14F-4D97-AF65-F5344CB8AC3E}">
        <p14:creationId xmlns:p14="http://schemas.microsoft.com/office/powerpoint/2010/main" val="38245944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4</a:t>
            </a:fld>
            <a:endParaRPr lang="en-GB"/>
          </a:p>
        </p:txBody>
      </p:sp>
    </p:spTree>
    <p:extLst>
      <p:ext uri="{BB962C8B-B14F-4D97-AF65-F5344CB8AC3E}">
        <p14:creationId xmlns:p14="http://schemas.microsoft.com/office/powerpoint/2010/main" val="36389097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6</a:t>
            </a:fld>
            <a:endParaRPr lang="en-GB"/>
          </a:p>
        </p:txBody>
      </p:sp>
    </p:spTree>
    <p:extLst>
      <p:ext uri="{BB962C8B-B14F-4D97-AF65-F5344CB8AC3E}">
        <p14:creationId xmlns:p14="http://schemas.microsoft.com/office/powerpoint/2010/main" val="14800528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7</a:t>
            </a:fld>
            <a:endParaRPr lang="en-GB"/>
          </a:p>
        </p:txBody>
      </p:sp>
    </p:spTree>
    <p:extLst>
      <p:ext uri="{BB962C8B-B14F-4D97-AF65-F5344CB8AC3E}">
        <p14:creationId xmlns:p14="http://schemas.microsoft.com/office/powerpoint/2010/main" val="3389412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8</a:t>
            </a:fld>
            <a:endParaRPr lang="en-GB"/>
          </a:p>
        </p:txBody>
      </p:sp>
    </p:spTree>
    <p:extLst>
      <p:ext uri="{BB962C8B-B14F-4D97-AF65-F5344CB8AC3E}">
        <p14:creationId xmlns:p14="http://schemas.microsoft.com/office/powerpoint/2010/main" val="22607963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9</a:t>
            </a:fld>
            <a:endParaRPr lang="en-GB"/>
          </a:p>
        </p:txBody>
      </p:sp>
    </p:spTree>
    <p:extLst>
      <p:ext uri="{BB962C8B-B14F-4D97-AF65-F5344CB8AC3E}">
        <p14:creationId xmlns:p14="http://schemas.microsoft.com/office/powerpoint/2010/main" val="19592996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86ED4D-5887-4C71-AE69-2F989FFCCDBC}" type="slidenum">
              <a:rPr lang="en-GB" smtClean="0"/>
              <a:t>10</a:t>
            </a:fld>
            <a:endParaRPr lang="en-GB"/>
          </a:p>
        </p:txBody>
      </p:sp>
    </p:spTree>
    <p:extLst>
      <p:ext uri="{BB962C8B-B14F-4D97-AF65-F5344CB8AC3E}">
        <p14:creationId xmlns:p14="http://schemas.microsoft.com/office/powerpoint/2010/main" val="39926374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4" y="0"/>
            <a:ext cx="12189292" cy="6858000"/>
          </a:xfrm>
          <a:prstGeom prst="rect">
            <a:avLst/>
          </a:prstGeom>
        </p:spPr>
      </p:pic>
      <p:sp>
        <p:nvSpPr>
          <p:cNvPr id="8" name="Title 7"/>
          <p:cNvSpPr>
            <a:spLocks noGrp="1"/>
          </p:cNvSpPr>
          <p:nvPr>
            <p:ph type="title" hasCustomPrompt="1"/>
          </p:nvPr>
        </p:nvSpPr>
        <p:spPr>
          <a:xfrm>
            <a:off x="1054464" y="1118585"/>
            <a:ext cx="6012000" cy="1811813"/>
          </a:xfrm>
        </p:spPr>
        <p:txBody>
          <a:bodyPr lIns="0" anchor="b">
            <a:normAutofit/>
          </a:bodyPr>
          <a:lstStyle>
            <a:lvl1pPr>
              <a:defRPr sz="2400" baseline="0">
                <a:solidFill>
                  <a:schemeClr val="bg1"/>
                </a:solidFill>
              </a:defRPr>
            </a:lvl1pPr>
          </a:lstStyle>
          <a:p>
            <a:r>
              <a:rPr lang="en-US" noProof="0" dirty="0"/>
              <a:t>Document title</a:t>
            </a:r>
          </a:p>
        </p:txBody>
      </p:sp>
      <p:sp>
        <p:nvSpPr>
          <p:cNvPr id="4" name="Text Placeholder 3"/>
          <p:cNvSpPr>
            <a:spLocks noGrp="1"/>
          </p:cNvSpPr>
          <p:nvPr>
            <p:ph type="body" sz="quarter" idx="12" hasCustomPrompt="1"/>
          </p:nvPr>
        </p:nvSpPr>
        <p:spPr>
          <a:xfrm>
            <a:off x="1054464" y="2942591"/>
            <a:ext cx="6012000" cy="1126695"/>
          </a:xfrm>
        </p:spPr>
        <p:txBody>
          <a:bodyPr lIns="0">
            <a:noAutofit/>
          </a:bodyPr>
          <a:lstStyle>
            <a:lvl1pPr marL="0" indent="0">
              <a:buNone/>
              <a:defRPr sz="1800" i="1" baseline="0">
                <a:solidFill>
                  <a:schemeClr val="bg1"/>
                </a:solidFill>
                <a:latin typeface="Arial" panose="020B0604020202020204" pitchFamily="34" charset="0"/>
                <a:cs typeface="Arial" panose="020B0604020202020204" pitchFamily="34" charset="0"/>
              </a:defRPr>
            </a:lvl1pPr>
            <a:lvl2pPr marL="457200" indent="0">
              <a:buNone/>
              <a:defRPr sz="1800" i="1">
                <a:solidFill>
                  <a:schemeClr val="bg1"/>
                </a:solidFill>
              </a:defRPr>
            </a:lvl2pPr>
            <a:lvl3pPr marL="914400" indent="0">
              <a:buNone/>
              <a:defRPr sz="1800" i="1">
                <a:solidFill>
                  <a:schemeClr val="bg1"/>
                </a:solidFill>
              </a:defRPr>
            </a:lvl3pPr>
            <a:lvl4pPr marL="1371600" indent="0">
              <a:buNone/>
              <a:defRPr sz="1800" i="1">
                <a:solidFill>
                  <a:schemeClr val="bg1"/>
                </a:solidFill>
              </a:defRPr>
            </a:lvl4pPr>
            <a:lvl5pPr marL="1828800" indent="0">
              <a:buNone/>
              <a:defRPr sz="1800" i="1">
                <a:solidFill>
                  <a:schemeClr val="bg1"/>
                </a:solidFill>
              </a:defRPr>
            </a:lvl5pPr>
          </a:lstStyle>
          <a:p>
            <a:pPr lvl="0"/>
            <a:r>
              <a:rPr lang="en-US" noProof="0" dirty="0"/>
              <a:t>Subtitle</a:t>
            </a:r>
          </a:p>
        </p:txBody>
      </p:sp>
      <p:sp>
        <p:nvSpPr>
          <p:cNvPr id="3" name="Subtitle 2"/>
          <p:cNvSpPr>
            <a:spLocks noGrp="1"/>
          </p:cNvSpPr>
          <p:nvPr>
            <p:ph type="subTitle" idx="1" hasCustomPrompt="1"/>
          </p:nvPr>
        </p:nvSpPr>
        <p:spPr>
          <a:xfrm>
            <a:off x="1054464" y="4208016"/>
            <a:ext cx="6012000" cy="1454784"/>
          </a:xfrm>
        </p:spPr>
        <p:txBody>
          <a:bodyPr lIns="0" anchor="b">
            <a:normAutofit/>
          </a:bodyPr>
          <a:lstStyle>
            <a:lvl1pPr marL="0" indent="0" algn="l">
              <a:buNone/>
              <a:defRPr sz="1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Author’s name and last name</a:t>
            </a:r>
          </a:p>
        </p:txBody>
      </p:sp>
      <p:sp>
        <p:nvSpPr>
          <p:cNvPr id="6" name="Text Placeholder 5"/>
          <p:cNvSpPr>
            <a:spLocks noGrp="1"/>
          </p:cNvSpPr>
          <p:nvPr>
            <p:ph type="body" sz="quarter" idx="13" hasCustomPrompt="1"/>
          </p:nvPr>
        </p:nvSpPr>
        <p:spPr>
          <a:xfrm>
            <a:off x="1054464" y="5674992"/>
            <a:ext cx="6012000" cy="746878"/>
          </a:xfrm>
        </p:spPr>
        <p:txBody>
          <a:bodyPr lIns="0" tIns="0">
            <a:noAutofit/>
          </a:bodyPr>
          <a:lstStyle>
            <a:lvl1pPr marL="0" indent="0">
              <a:buNone/>
              <a:defRPr sz="1200" i="1">
                <a:solidFill>
                  <a:schemeClr val="bg1"/>
                </a:solidFill>
                <a:latin typeface="Arial" panose="020B0604020202020204" pitchFamily="34" charset="0"/>
                <a:cs typeface="Arial" panose="020B0604020202020204" pitchFamily="34" charset="0"/>
              </a:defRPr>
            </a:lvl1pPr>
            <a:lvl2pPr marL="457200" indent="0">
              <a:buNone/>
              <a:defRPr sz="1700" i="1">
                <a:solidFill>
                  <a:schemeClr val="bg1"/>
                </a:solidFill>
                <a:latin typeface="Arial" panose="020B0604020202020204" pitchFamily="34" charset="0"/>
                <a:cs typeface="Arial" panose="020B0604020202020204" pitchFamily="34" charset="0"/>
              </a:defRPr>
            </a:lvl2pPr>
            <a:lvl3pPr marL="914400" indent="0">
              <a:buNone/>
              <a:defRPr sz="1700" i="1">
                <a:solidFill>
                  <a:schemeClr val="bg1"/>
                </a:solidFill>
                <a:latin typeface="Arial" panose="020B0604020202020204" pitchFamily="34" charset="0"/>
                <a:cs typeface="Arial" panose="020B0604020202020204" pitchFamily="34" charset="0"/>
              </a:defRPr>
            </a:lvl3pPr>
            <a:lvl4pPr marL="1371600" indent="0">
              <a:buNone/>
              <a:defRPr sz="1700" i="1">
                <a:solidFill>
                  <a:schemeClr val="bg1"/>
                </a:solidFill>
                <a:latin typeface="Arial" panose="020B0604020202020204" pitchFamily="34" charset="0"/>
                <a:cs typeface="Arial" panose="020B0604020202020204" pitchFamily="34" charset="0"/>
              </a:defRPr>
            </a:lvl4pPr>
            <a:lvl5pPr marL="1828800" indent="0">
              <a:buNone/>
              <a:defRPr sz="1700" i="1">
                <a:solidFill>
                  <a:schemeClr val="bg1"/>
                </a:solidFill>
                <a:latin typeface="Arial" panose="020B0604020202020204" pitchFamily="34" charset="0"/>
                <a:cs typeface="Arial" panose="020B0604020202020204" pitchFamily="34" charset="0"/>
              </a:defRPr>
            </a:lvl5pPr>
          </a:lstStyle>
          <a:p>
            <a:pPr lvl="0"/>
            <a:r>
              <a:rPr lang="en-US" noProof="0" dirty="0"/>
              <a:t>Address</a:t>
            </a:r>
          </a:p>
        </p:txBody>
      </p:sp>
      <p:sp>
        <p:nvSpPr>
          <p:cNvPr id="9" name="Picture Placeholder 8"/>
          <p:cNvSpPr>
            <a:spLocks noGrp="1"/>
          </p:cNvSpPr>
          <p:nvPr>
            <p:ph type="pic" sz="quarter" idx="14"/>
          </p:nvPr>
        </p:nvSpPr>
        <p:spPr>
          <a:xfrm>
            <a:off x="7448550" y="0"/>
            <a:ext cx="4743450" cy="6858000"/>
          </a:xfrm>
          <a:custGeom>
            <a:avLst/>
            <a:gdLst>
              <a:gd name="connsiteX0" fmla="*/ 0 w 4743450"/>
              <a:gd name="connsiteY0" fmla="*/ 6858000 h 6858000"/>
              <a:gd name="connsiteX1" fmla="*/ 1185863 w 4743450"/>
              <a:gd name="connsiteY1" fmla="*/ 0 h 6858000"/>
              <a:gd name="connsiteX2" fmla="*/ 4743450 w 4743450"/>
              <a:gd name="connsiteY2" fmla="*/ 0 h 6858000"/>
              <a:gd name="connsiteX3" fmla="*/ 3557588 w 4743450"/>
              <a:gd name="connsiteY3" fmla="*/ 6858000 h 6858000"/>
              <a:gd name="connsiteX4" fmla="*/ 0 w 4743450"/>
              <a:gd name="connsiteY4" fmla="*/ 6858000 h 6858000"/>
              <a:gd name="connsiteX0" fmla="*/ 0 w 4743450"/>
              <a:gd name="connsiteY0" fmla="*/ 6858000 h 6858000"/>
              <a:gd name="connsiteX1" fmla="*/ 1185863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 name="connsiteX0" fmla="*/ 0 w 4743450"/>
              <a:gd name="connsiteY0" fmla="*/ 6858000 h 6858000"/>
              <a:gd name="connsiteX1" fmla="*/ 2825687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3450" h="6858000">
                <a:moveTo>
                  <a:pt x="0" y="6858000"/>
                </a:moveTo>
                <a:lnTo>
                  <a:pt x="2825687" y="0"/>
                </a:lnTo>
                <a:lnTo>
                  <a:pt x="4743450" y="0"/>
                </a:lnTo>
                <a:cubicBezTo>
                  <a:pt x="4742371" y="2283968"/>
                  <a:pt x="4741291" y="4567936"/>
                  <a:pt x="4740212" y="6851904"/>
                </a:cubicBezTo>
                <a:lnTo>
                  <a:pt x="0" y="6858000"/>
                </a:lnTo>
                <a:close/>
              </a:path>
            </a:pathLst>
          </a:custGeom>
        </p:spPr>
        <p:txBody>
          <a:bodyPr/>
          <a:lstStyle>
            <a:lvl1pPr marL="0" indent="0">
              <a:buNone/>
              <a:defRPr baseline="0">
                <a:solidFill>
                  <a:schemeClr val="bg1"/>
                </a:solidFill>
              </a:defRPr>
            </a:lvl1pPr>
          </a:lstStyle>
          <a:p>
            <a:endParaRPr lang="en-US" noProof="0" dirty="0"/>
          </a:p>
        </p:txBody>
      </p:sp>
    </p:spTree>
    <p:extLst>
      <p:ext uri="{BB962C8B-B14F-4D97-AF65-F5344CB8AC3E}">
        <p14:creationId xmlns:p14="http://schemas.microsoft.com/office/powerpoint/2010/main" val="615897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1905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4" y="0"/>
            <a:ext cx="12189292" cy="6858000"/>
          </a:xfrm>
          <a:prstGeom prst="rect">
            <a:avLst/>
          </a:prstGeom>
        </p:spPr>
      </p:pic>
      <p:sp>
        <p:nvSpPr>
          <p:cNvPr id="10" name="Title 7"/>
          <p:cNvSpPr>
            <a:spLocks noGrp="1"/>
          </p:cNvSpPr>
          <p:nvPr>
            <p:ph type="title" hasCustomPrompt="1"/>
          </p:nvPr>
        </p:nvSpPr>
        <p:spPr>
          <a:xfrm>
            <a:off x="1054464" y="1118585"/>
            <a:ext cx="6012000" cy="1811813"/>
          </a:xfrm>
          <a:prstGeom prst="rect">
            <a:avLst/>
          </a:prstGeom>
        </p:spPr>
        <p:txBody>
          <a:bodyPr lIns="0" anchor="b">
            <a:normAutofit/>
          </a:bodyPr>
          <a:lstStyle>
            <a:lvl1pPr>
              <a:defRPr sz="2400" baseline="0">
                <a:solidFill>
                  <a:schemeClr val="bg1"/>
                </a:solidFill>
              </a:defRPr>
            </a:lvl1pPr>
          </a:lstStyle>
          <a:p>
            <a:r>
              <a:rPr lang="en-US" noProof="0" dirty="0"/>
              <a:t>Document title</a:t>
            </a:r>
          </a:p>
        </p:txBody>
      </p:sp>
      <p:sp>
        <p:nvSpPr>
          <p:cNvPr id="11" name="Text Placeholder 3"/>
          <p:cNvSpPr>
            <a:spLocks noGrp="1"/>
          </p:cNvSpPr>
          <p:nvPr>
            <p:ph type="body" sz="quarter" idx="12" hasCustomPrompt="1"/>
          </p:nvPr>
        </p:nvSpPr>
        <p:spPr>
          <a:xfrm>
            <a:off x="1054464" y="2942591"/>
            <a:ext cx="6012000" cy="1126695"/>
          </a:xfrm>
          <a:prstGeom prst="rect">
            <a:avLst/>
          </a:prstGeom>
        </p:spPr>
        <p:txBody>
          <a:bodyPr lIns="0">
            <a:noAutofit/>
          </a:bodyPr>
          <a:lstStyle>
            <a:lvl1pPr marL="0" indent="0">
              <a:buNone/>
              <a:defRPr sz="1800" i="1" baseline="0">
                <a:solidFill>
                  <a:schemeClr val="bg1"/>
                </a:solidFill>
                <a:latin typeface="Arial" panose="020B0604020202020204" pitchFamily="34" charset="0"/>
                <a:cs typeface="Arial" panose="020B0604020202020204" pitchFamily="34" charset="0"/>
              </a:defRPr>
            </a:lvl1pPr>
            <a:lvl2pPr marL="457200" indent="0">
              <a:buNone/>
              <a:defRPr sz="1800" i="1">
                <a:solidFill>
                  <a:schemeClr val="bg1"/>
                </a:solidFill>
              </a:defRPr>
            </a:lvl2pPr>
            <a:lvl3pPr marL="914400" indent="0">
              <a:buNone/>
              <a:defRPr sz="1800" i="1">
                <a:solidFill>
                  <a:schemeClr val="bg1"/>
                </a:solidFill>
              </a:defRPr>
            </a:lvl3pPr>
            <a:lvl4pPr marL="1371600" indent="0">
              <a:buNone/>
              <a:defRPr sz="1800" i="1">
                <a:solidFill>
                  <a:schemeClr val="bg1"/>
                </a:solidFill>
              </a:defRPr>
            </a:lvl4pPr>
            <a:lvl5pPr marL="1828800" indent="0">
              <a:buNone/>
              <a:defRPr sz="1800" i="1">
                <a:solidFill>
                  <a:schemeClr val="bg1"/>
                </a:solidFill>
              </a:defRPr>
            </a:lvl5pPr>
          </a:lstStyle>
          <a:p>
            <a:pPr lvl="0"/>
            <a:r>
              <a:rPr lang="en-US" noProof="0" dirty="0"/>
              <a:t>Subtitle</a:t>
            </a:r>
          </a:p>
        </p:txBody>
      </p:sp>
      <p:sp>
        <p:nvSpPr>
          <p:cNvPr id="9" name="Subtitle 2"/>
          <p:cNvSpPr>
            <a:spLocks noGrp="1"/>
          </p:cNvSpPr>
          <p:nvPr>
            <p:ph type="subTitle" idx="1" hasCustomPrompt="1"/>
          </p:nvPr>
        </p:nvSpPr>
        <p:spPr>
          <a:xfrm>
            <a:off x="1054464" y="4208016"/>
            <a:ext cx="6012000" cy="1454784"/>
          </a:xfrm>
          <a:prstGeom prst="rect">
            <a:avLst/>
          </a:prstGeom>
        </p:spPr>
        <p:txBody>
          <a:bodyPr lIns="0" anchor="b">
            <a:normAutofit/>
          </a:bodyPr>
          <a:lstStyle>
            <a:lvl1pPr marL="0" indent="0" algn="l">
              <a:buNone/>
              <a:defRPr sz="1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Author’s name and last name</a:t>
            </a:r>
          </a:p>
        </p:txBody>
      </p:sp>
      <p:sp>
        <p:nvSpPr>
          <p:cNvPr id="12" name="Text Placeholder 5"/>
          <p:cNvSpPr>
            <a:spLocks noGrp="1"/>
          </p:cNvSpPr>
          <p:nvPr>
            <p:ph type="body" sz="quarter" idx="13" hasCustomPrompt="1"/>
          </p:nvPr>
        </p:nvSpPr>
        <p:spPr>
          <a:xfrm>
            <a:off x="1054464" y="5674992"/>
            <a:ext cx="6012000" cy="746878"/>
          </a:xfrm>
          <a:prstGeom prst="rect">
            <a:avLst/>
          </a:prstGeom>
        </p:spPr>
        <p:txBody>
          <a:bodyPr lIns="0" tIns="0">
            <a:noAutofit/>
          </a:bodyPr>
          <a:lstStyle>
            <a:lvl1pPr marL="0" indent="0">
              <a:buNone/>
              <a:defRPr sz="1200" i="1">
                <a:solidFill>
                  <a:schemeClr val="bg1"/>
                </a:solidFill>
                <a:latin typeface="Arial" panose="020B0604020202020204" pitchFamily="34" charset="0"/>
                <a:cs typeface="Arial" panose="020B0604020202020204" pitchFamily="34" charset="0"/>
              </a:defRPr>
            </a:lvl1pPr>
            <a:lvl2pPr marL="457200" indent="0">
              <a:buNone/>
              <a:defRPr sz="1700" i="1">
                <a:solidFill>
                  <a:schemeClr val="bg1"/>
                </a:solidFill>
                <a:latin typeface="Arial" panose="020B0604020202020204" pitchFamily="34" charset="0"/>
                <a:cs typeface="Arial" panose="020B0604020202020204" pitchFamily="34" charset="0"/>
              </a:defRPr>
            </a:lvl2pPr>
            <a:lvl3pPr marL="914400" indent="0">
              <a:buNone/>
              <a:defRPr sz="1700" i="1">
                <a:solidFill>
                  <a:schemeClr val="bg1"/>
                </a:solidFill>
                <a:latin typeface="Arial" panose="020B0604020202020204" pitchFamily="34" charset="0"/>
                <a:cs typeface="Arial" panose="020B0604020202020204" pitchFamily="34" charset="0"/>
              </a:defRPr>
            </a:lvl3pPr>
            <a:lvl4pPr marL="1371600" indent="0">
              <a:buNone/>
              <a:defRPr sz="1700" i="1">
                <a:solidFill>
                  <a:schemeClr val="bg1"/>
                </a:solidFill>
                <a:latin typeface="Arial" panose="020B0604020202020204" pitchFamily="34" charset="0"/>
                <a:cs typeface="Arial" panose="020B0604020202020204" pitchFamily="34" charset="0"/>
              </a:defRPr>
            </a:lvl4pPr>
            <a:lvl5pPr marL="1828800" indent="0">
              <a:buNone/>
              <a:defRPr sz="1700" i="1">
                <a:solidFill>
                  <a:schemeClr val="bg1"/>
                </a:solidFill>
                <a:latin typeface="Arial" panose="020B0604020202020204" pitchFamily="34" charset="0"/>
                <a:cs typeface="Arial" panose="020B0604020202020204" pitchFamily="34" charset="0"/>
              </a:defRPr>
            </a:lvl5pPr>
          </a:lstStyle>
          <a:p>
            <a:pPr lvl="0"/>
            <a:r>
              <a:rPr lang="en-US" noProof="0" dirty="0"/>
              <a:t>Address</a:t>
            </a:r>
          </a:p>
        </p:txBody>
      </p:sp>
      <p:sp>
        <p:nvSpPr>
          <p:cNvPr id="13" name="Picture Placeholder 8"/>
          <p:cNvSpPr>
            <a:spLocks noGrp="1"/>
          </p:cNvSpPr>
          <p:nvPr>
            <p:ph type="pic" sz="quarter" idx="14"/>
          </p:nvPr>
        </p:nvSpPr>
        <p:spPr>
          <a:xfrm>
            <a:off x="7448550" y="0"/>
            <a:ext cx="4743450" cy="6858000"/>
          </a:xfrm>
          <a:custGeom>
            <a:avLst/>
            <a:gdLst>
              <a:gd name="connsiteX0" fmla="*/ 0 w 4743450"/>
              <a:gd name="connsiteY0" fmla="*/ 6858000 h 6858000"/>
              <a:gd name="connsiteX1" fmla="*/ 1185863 w 4743450"/>
              <a:gd name="connsiteY1" fmla="*/ 0 h 6858000"/>
              <a:gd name="connsiteX2" fmla="*/ 4743450 w 4743450"/>
              <a:gd name="connsiteY2" fmla="*/ 0 h 6858000"/>
              <a:gd name="connsiteX3" fmla="*/ 3557588 w 4743450"/>
              <a:gd name="connsiteY3" fmla="*/ 6858000 h 6858000"/>
              <a:gd name="connsiteX4" fmla="*/ 0 w 4743450"/>
              <a:gd name="connsiteY4" fmla="*/ 6858000 h 6858000"/>
              <a:gd name="connsiteX0" fmla="*/ 0 w 4743450"/>
              <a:gd name="connsiteY0" fmla="*/ 6858000 h 6858000"/>
              <a:gd name="connsiteX1" fmla="*/ 1185863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 name="connsiteX0" fmla="*/ 0 w 4743450"/>
              <a:gd name="connsiteY0" fmla="*/ 6858000 h 6858000"/>
              <a:gd name="connsiteX1" fmla="*/ 2825687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3450" h="6858000">
                <a:moveTo>
                  <a:pt x="0" y="6858000"/>
                </a:moveTo>
                <a:lnTo>
                  <a:pt x="2825687" y="0"/>
                </a:lnTo>
                <a:lnTo>
                  <a:pt x="4743450" y="0"/>
                </a:lnTo>
                <a:cubicBezTo>
                  <a:pt x="4742371" y="2283968"/>
                  <a:pt x="4741291" y="4567936"/>
                  <a:pt x="4740212" y="6851904"/>
                </a:cubicBezTo>
                <a:lnTo>
                  <a:pt x="0" y="6858000"/>
                </a:lnTo>
                <a:close/>
              </a:path>
            </a:pathLst>
          </a:custGeom>
        </p:spPr>
        <p:txBody>
          <a:bodyPr/>
          <a:lstStyle>
            <a:lvl1pPr marL="0" indent="0">
              <a:buNone/>
              <a:defRPr baseline="0">
                <a:solidFill>
                  <a:schemeClr val="bg1"/>
                </a:solidFill>
              </a:defRPr>
            </a:lvl1pPr>
          </a:lstStyle>
          <a:p>
            <a:endParaRPr lang="en-US" noProof="0" dirty="0"/>
          </a:p>
        </p:txBody>
      </p:sp>
      <p:pic>
        <p:nvPicPr>
          <p:cNvPr id="14" name="Picture 13">
            <a:extLst>
              <a:ext uri="{FF2B5EF4-FFF2-40B4-BE49-F238E27FC236}">
                <a16:creationId xmlns:a16="http://schemas.microsoft.com/office/drawing/2014/main" id="{AF717661-DDEA-4FF0-9C32-4AFCCE90131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724721" y="172390"/>
            <a:ext cx="1341743" cy="257935"/>
          </a:xfrm>
          <a:prstGeom prst="rect">
            <a:avLst/>
          </a:prstGeom>
        </p:spPr>
      </p:pic>
      <p:pic>
        <p:nvPicPr>
          <p:cNvPr id="15" name="Picture 14">
            <a:extLst>
              <a:ext uri="{FF2B5EF4-FFF2-40B4-BE49-F238E27FC236}">
                <a16:creationId xmlns:a16="http://schemas.microsoft.com/office/drawing/2014/main" id="{EBD44286-654F-45AA-B82E-86CC41E685A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724721" y="580009"/>
            <a:ext cx="1341743" cy="381055"/>
          </a:xfrm>
          <a:prstGeom prst="rect">
            <a:avLst/>
          </a:prstGeom>
        </p:spPr>
      </p:pic>
    </p:spTree>
    <p:extLst>
      <p:ext uri="{BB962C8B-B14F-4D97-AF65-F5344CB8AC3E}">
        <p14:creationId xmlns:p14="http://schemas.microsoft.com/office/powerpoint/2010/main" val="13346806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5" name="Content Placeholder 2"/>
          <p:cNvSpPr>
            <a:spLocks noGrp="1"/>
          </p:cNvSpPr>
          <p:nvPr>
            <p:ph idx="1" hasCustomPrompt="1"/>
          </p:nvPr>
        </p:nvSpPr>
        <p:spPr>
          <a:xfrm>
            <a:off x="838200" y="1825625"/>
            <a:ext cx="10515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814059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6" name="Content Placeholder 2"/>
          <p:cNvSpPr>
            <a:spLocks noGrp="1"/>
          </p:cNvSpPr>
          <p:nvPr>
            <p:ph sz="half" idx="1" hasCustomPrompt="1"/>
          </p:nvPr>
        </p:nvSpPr>
        <p:spPr>
          <a:xfrm>
            <a:off x="838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p:cNvSpPr>
            <a:spLocks noGrp="1"/>
          </p:cNvSpPr>
          <p:nvPr>
            <p:ph sz="half" idx="2" hasCustomPrompt="1"/>
          </p:nvPr>
        </p:nvSpPr>
        <p:spPr>
          <a:xfrm>
            <a:off x="6172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090827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Tree>
    <p:extLst>
      <p:ext uri="{BB962C8B-B14F-4D97-AF65-F5344CB8AC3E}">
        <p14:creationId xmlns:p14="http://schemas.microsoft.com/office/powerpoint/2010/main" val="42702249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764640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4" y="0"/>
            <a:ext cx="12189292" cy="6858000"/>
          </a:xfrm>
          <a:prstGeom prst="rect">
            <a:avLst/>
          </a:prstGeom>
        </p:spPr>
      </p:pic>
      <p:sp>
        <p:nvSpPr>
          <p:cNvPr id="10" name="Title 7"/>
          <p:cNvSpPr>
            <a:spLocks noGrp="1"/>
          </p:cNvSpPr>
          <p:nvPr>
            <p:ph type="title" hasCustomPrompt="1"/>
          </p:nvPr>
        </p:nvSpPr>
        <p:spPr>
          <a:xfrm>
            <a:off x="1054464" y="1118585"/>
            <a:ext cx="6012000" cy="1811813"/>
          </a:xfrm>
          <a:prstGeom prst="rect">
            <a:avLst/>
          </a:prstGeom>
        </p:spPr>
        <p:txBody>
          <a:bodyPr lIns="0" anchor="b">
            <a:normAutofit/>
          </a:bodyPr>
          <a:lstStyle>
            <a:lvl1pPr>
              <a:defRPr sz="2400" baseline="0">
                <a:solidFill>
                  <a:schemeClr val="bg1"/>
                </a:solidFill>
              </a:defRPr>
            </a:lvl1pPr>
          </a:lstStyle>
          <a:p>
            <a:r>
              <a:rPr lang="en-US" noProof="0" dirty="0"/>
              <a:t>Document title</a:t>
            </a:r>
          </a:p>
        </p:txBody>
      </p:sp>
      <p:sp>
        <p:nvSpPr>
          <p:cNvPr id="9" name="Subtitle 2"/>
          <p:cNvSpPr>
            <a:spLocks noGrp="1"/>
          </p:cNvSpPr>
          <p:nvPr>
            <p:ph type="subTitle" idx="1" hasCustomPrompt="1"/>
          </p:nvPr>
        </p:nvSpPr>
        <p:spPr>
          <a:xfrm>
            <a:off x="1054464" y="4208016"/>
            <a:ext cx="6012000" cy="1454784"/>
          </a:xfrm>
          <a:prstGeom prst="rect">
            <a:avLst/>
          </a:prstGeom>
        </p:spPr>
        <p:txBody>
          <a:bodyPr lIns="0" anchor="b">
            <a:normAutofit/>
          </a:bodyPr>
          <a:lstStyle>
            <a:lvl1pPr marL="0" indent="0" algn="l">
              <a:buNone/>
              <a:defRPr sz="1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Author’s name and last name</a:t>
            </a:r>
          </a:p>
        </p:txBody>
      </p:sp>
      <p:sp>
        <p:nvSpPr>
          <p:cNvPr id="11" name="Text Placeholder 3"/>
          <p:cNvSpPr>
            <a:spLocks noGrp="1"/>
          </p:cNvSpPr>
          <p:nvPr>
            <p:ph type="body" sz="quarter" idx="12" hasCustomPrompt="1"/>
          </p:nvPr>
        </p:nvSpPr>
        <p:spPr>
          <a:xfrm>
            <a:off x="1054464" y="2942591"/>
            <a:ext cx="6012000" cy="1126695"/>
          </a:xfrm>
          <a:prstGeom prst="rect">
            <a:avLst/>
          </a:prstGeom>
        </p:spPr>
        <p:txBody>
          <a:bodyPr lIns="0">
            <a:noAutofit/>
          </a:bodyPr>
          <a:lstStyle>
            <a:lvl1pPr marL="0" indent="0">
              <a:buNone/>
              <a:defRPr sz="1800" i="1" baseline="0">
                <a:solidFill>
                  <a:schemeClr val="bg1"/>
                </a:solidFill>
                <a:latin typeface="Arial" panose="020B0604020202020204" pitchFamily="34" charset="0"/>
                <a:cs typeface="Arial" panose="020B0604020202020204" pitchFamily="34" charset="0"/>
              </a:defRPr>
            </a:lvl1pPr>
            <a:lvl2pPr marL="457200" indent="0">
              <a:buNone/>
              <a:defRPr sz="1800" i="1">
                <a:solidFill>
                  <a:schemeClr val="bg1"/>
                </a:solidFill>
              </a:defRPr>
            </a:lvl2pPr>
            <a:lvl3pPr marL="914400" indent="0">
              <a:buNone/>
              <a:defRPr sz="1800" i="1">
                <a:solidFill>
                  <a:schemeClr val="bg1"/>
                </a:solidFill>
              </a:defRPr>
            </a:lvl3pPr>
            <a:lvl4pPr marL="1371600" indent="0">
              <a:buNone/>
              <a:defRPr sz="1800" i="1">
                <a:solidFill>
                  <a:schemeClr val="bg1"/>
                </a:solidFill>
              </a:defRPr>
            </a:lvl4pPr>
            <a:lvl5pPr marL="1828800" indent="0">
              <a:buNone/>
              <a:defRPr sz="1800" i="1">
                <a:solidFill>
                  <a:schemeClr val="bg1"/>
                </a:solidFill>
              </a:defRPr>
            </a:lvl5pPr>
          </a:lstStyle>
          <a:p>
            <a:pPr lvl="0"/>
            <a:r>
              <a:rPr lang="en-US" noProof="0" dirty="0"/>
              <a:t>Subtitle</a:t>
            </a:r>
          </a:p>
        </p:txBody>
      </p:sp>
      <p:sp>
        <p:nvSpPr>
          <p:cNvPr id="12" name="Text Placeholder 5"/>
          <p:cNvSpPr>
            <a:spLocks noGrp="1"/>
          </p:cNvSpPr>
          <p:nvPr>
            <p:ph type="body" sz="quarter" idx="13" hasCustomPrompt="1"/>
          </p:nvPr>
        </p:nvSpPr>
        <p:spPr>
          <a:xfrm>
            <a:off x="1054464" y="5674992"/>
            <a:ext cx="6012000" cy="746878"/>
          </a:xfrm>
          <a:prstGeom prst="rect">
            <a:avLst/>
          </a:prstGeom>
        </p:spPr>
        <p:txBody>
          <a:bodyPr lIns="0" tIns="0">
            <a:noAutofit/>
          </a:bodyPr>
          <a:lstStyle>
            <a:lvl1pPr marL="0" indent="0">
              <a:buNone/>
              <a:defRPr sz="1200" i="1">
                <a:solidFill>
                  <a:schemeClr val="bg1"/>
                </a:solidFill>
                <a:latin typeface="Arial" panose="020B0604020202020204" pitchFamily="34" charset="0"/>
                <a:cs typeface="Arial" panose="020B0604020202020204" pitchFamily="34" charset="0"/>
              </a:defRPr>
            </a:lvl1pPr>
            <a:lvl2pPr marL="457200" indent="0">
              <a:buNone/>
              <a:defRPr sz="1700" i="1">
                <a:solidFill>
                  <a:schemeClr val="bg1"/>
                </a:solidFill>
                <a:latin typeface="Arial" panose="020B0604020202020204" pitchFamily="34" charset="0"/>
                <a:cs typeface="Arial" panose="020B0604020202020204" pitchFamily="34" charset="0"/>
              </a:defRPr>
            </a:lvl2pPr>
            <a:lvl3pPr marL="914400" indent="0">
              <a:buNone/>
              <a:defRPr sz="1700" i="1">
                <a:solidFill>
                  <a:schemeClr val="bg1"/>
                </a:solidFill>
                <a:latin typeface="Arial" panose="020B0604020202020204" pitchFamily="34" charset="0"/>
                <a:cs typeface="Arial" panose="020B0604020202020204" pitchFamily="34" charset="0"/>
              </a:defRPr>
            </a:lvl3pPr>
            <a:lvl4pPr marL="1371600" indent="0">
              <a:buNone/>
              <a:defRPr sz="1700" i="1">
                <a:solidFill>
                  <a:schemeClr val="bg1"/>
                </a:solidFill>
                <a:latin typeface="Arial" panose="020B0604020202020204" pitchFamily="34" charset="0"/>
                <a:cs typeface="Arial" panose="020B0604020202020204" pitchFamily="34" charset="0"/>
              </a:defRPr>
            </a:lvl4pPr>
            <a:lvl5pPr marL="1828800" indent="0">
              <a:buNone/>
              <a:defRPr sz="1700" i="1">
                <a:solidFill>
                  <a:schemeClr val="bg1"/>
                </a:solidFill>
                <a:latin typeface="Arial" panose="020B0604020202020204" pitchFamily="34" charset="0"/>
                <a:cs typeface="Arial" panose="020B0604020202020204" pitchFamily="34" charset="0"/>
              </a:defRPr>
            </a:lvl5pPr>
          </a:lstStyle>
          <a:p>
            <a:pPr lvl="0"/>
            <a:r>
              <a:rPr lang="en-US" noProof="0" dirty="0"/>
              <a:t>Address</a:t>
            </a:r>
          </a:p>
        </p:txBody>
      </p:sp>
      <p:sp>
        <p:nvSpPr>
          <p:cNvPr id="13" name="Picture Placeholder 8"/>
          <p:cNvSpPr>
            <a:spLocks noGrp="1"/>
          </p:cNvSpPr>
          <p:nvPr>
            <p:ph type="pic" sz="quarter" idx="14" hasCustomPrompt="1"/>
          </p:nvPr>
        </p:nvSpPr>
        <p:spPr>
          <a:xfrm>
            <a:off x="7448550" y="0"/>
            <a:ext cx="4743450" cy="6858000"/>
          </a:xfrm>
          <a:custGeom>
            <a:avLst/>
            <a:gdLst>
              <a:gd name="connsiteX0" fmla="*/ 0 w 4743450"/>
              <a:gd name="connsiteY0" fmla="*/ 6858000 h 6858000"/>
              <a:gd name="connsiteX1" fmla="*/ 1185863 w 4743450"/>
              <a:gd name="connsiteY1" fmla="*/ 0 h 6858000"/>
              <a:gd name="connsiteX2" fmla="*/ 4743450 w 4743450"/>
              <a:gd name="connsiteY2" fmla="*/ 0 h 6858000"/>
              <a:gd name="connsiteX3" fmla="*/ 3557588 w 4743450"/>
              <a:gd name="connsiteY3" fmla="*/ 6858000 h 6858000"/>
              <a:gd name="connsiteX4" fmla="*/ 0 w 4743450"/>
              <a:gd name="connsiteY4" fmla="*/ 6858000 h 6858000"/>
              <a:gd name="connsiteX0" fmla="*/ 0 w 4743450"/>
              <a:gd name="connsiteY0" fmla="*/ 6858000 h 6858000"/>
              <a:gd name="connsiteX1" fmla="*/ 1185863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 name="connsiteX0" fmla="*/ 0 w 4743450"/>
              <a:gd name="connsiteY0" fmla="*/ 6858000 h 6858000"/>
              <a:gd name="connsiteX1" fmla="*/ 2825687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3450" h="6858000">
                <a:moveTo>
                  <a:pt x="0" y="6858000"/>
                </a:moveTo>
                <a:lnTo>
                  <a:pt x="2825687" y="0"/>
                </a:lnTo>
                <a:lnTo>
                  <a:pt x="4743450" y="0"/>
                </a:lnTo>
                <a:cubicBezTo>
                  <a:pt x="4742371" y="2283968"/>
                  <a:pt x="4741291" y="4567936"/>
                  <a:pt x="4740212" y="6851904"/>
                </a:cubicBezTo>
                <a:lnTo>
                  <a:pt x="0" y="6858000"/>
                </a:lnTo>
                <a:close/>
              </a:path>
            </a:pathLst>
          </a:custGeom>
        </p:spPr>
        <p:txBody>
          <a:bodyPr/>
          <a:lstStyle>
            <a:lvl1pPr marL="0" indent="0">
              <a:buNone/>
              <a:defRPr baseline="0">
                <a:solidFill>
                  <a:schemeClr val="bg1"/>
                </a:solidFill>
              </a:defRPr>
            </a:lvl1pPr>
          </a:lstStyle>
          <a:p>
            <a:r>
              <a:rPr lang="en-US" noProof="0" dirty="0"/>
              <a:t>Click the icon below to add a picture</a:t>
            </a:r>
          </a:p>
        </p:txBody>
      </p:sp>
      <p:pic>
        <p:nvPicPr>
          <p:cNvPr id="14" name="Picture 13">
            <a:extLst>
              <a:ext uri="{FF2B5EF4-FFF2-40B4-BE49-F238E27FC236}">
                <a16:creationId xmlns:a16="http://schemas.microsoft.com/office/drawing/2014/main" id="{4D49556E-ED78-4D89-84B9-E98821B14B9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724721" y="172390"/>
            <a:ext cx="1341743" cy="257935"/>
          </a:xfrm>
          <a:prstGeom prst="rect">
            <a:avLst/>
          </a:prstGeom>
        </p:spPr>
      </p:pic>
      <p:pic>
        <p:nvPicPr>
          <p:cNvPr id="15" name="Picture 14">
            <a:extLst>
              <a:ext uri="{FF2B5EF4-FFF2-40B4-BE49-F238E27FC236}">
                <a16:creationId xmlns:a16="http://schemas.microsoft.com/office/drawing/2014/main" id="{9F72779A-E8AF-4430-9AEF-53CF3AAD1D88}"/>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724721" y="580009"/>
            <a:ext cx="1341743" cy="381055"/>
          </a:xfrm>
          <a:prstGeom prst="rect">
            <a:avLst/>
          </a:prstGeom>
        </p:spPr>
      </p:pic>
    </p:spTree>
    <p:extLst>
      <p:ext uri="{BB962C8B-B14F-4D97-AF65-F5344CB8AC3E}">
        <p14:creationId xmlns:p14="http://schemas.microsoft.com/office/powerpoint/2010/main" val="21085393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5" name="Content Placeholder 2"/>
          <p:cNvSpPr>
            <a:spLocks noGrp="1"/>
          </p:cNvSpPr>
          <p:nvPr>
            <p:ph idx="1" hasCustomPrompt="1"/>
          </p:nvPr>
        </p:nvSpPr>
        <p:spPr>
          <a:xfrm>
            <a:off x="838200" y="1825625"/>
            <a:ext cx="10515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55416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6" name="Content Placeholder 2"/>
          <p:cNvSpPr>
            <a:spLocks noGrp="1"/>
          </p:cNvSpPr>
          <p:nvPr>
            <p:ph sz="half" idx="1" hasCustomPrompt="1"/>
          </p:nvPr>
        </p:nvSpPr>
        <p:spPr>
          <a:xfrm>
            <a:off x="838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p:cNvSpPr>
            <a:spLocks noGrp="1"/>
          </p:cNvSpPr>
          <p:nvPr>
            <p:ph sz="half" idx="2" hasCustomPrompt="1"/>
          </p:nvPr>
        </p:nvSpPr>
        <p:spPr>
          <a:xfrm>
            <a:off x="6172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844161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Tree>
    <p:extLst>
      <p:ext uri="{BB962C8B-B14F-4D97-AF65-F5344CB8AC3E}">
        <p14:creationId xmlns:p14="http://schemas.microsoft.com/office/powerpoint/2010/main" val="2573493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noProof="0" dirty="0"/>
              <a:t>Click to add title</a:t>
            </a:r>
          </a:p>
        </p:txBody>
      </p:sp>
      <p:sp>
        <p:nvSpPr>
          <p:cNvPr id="3" name="Content Placeholder 2"/>
          <p:cNvSpPr>
            <a:spLocks noGrp="1"/>
          </p:cNvSpPr>
          <p:nvPr>
            <p:ph idx="1" hasCustomPrompt="1"/>
          </p:nvPr>
        </p:nvSpPr>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67770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5664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noProof="0" dirty="0"/>
              <a:t>Click to add title</a:t>
            </a:r>
          </a:p>
        </p:txBody>
      </p:sp>
      <p:sp>
        <p:nvSpPr>
          <p:cNvPr id="3" name="Content Placeholder 2"/>
          <p:cNvSpPr>
            <a:spLocks noGrp="1"/>
          </p:cNvSpPr>
          <p:nvPr>
            <p:ph sz="half" idx="1" hasCustomPrompt="1"/>
          </p:nvPr>
        </p:nvSpPr>
        <p:spPr>
          <a:xfrm>
            <a:off x="838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6172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67876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noProof="0" dirty="0"/>
              <a:t>Click to add title</a:t>
            </a:r>
          </a:p>
        </p:txBody>
      </p:sp>
    </p:spTree>
    <p:extLst>
      <p:ext uri="{BB962C8B-B14F-4D97-AF65-F5344CB8AC3E}">
        <p14:creationId xmlns:p14="http://schemas.microsoft.com/office/powerpoint/2010/main" val="4187642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6345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4" y="0"/>
            <a:ext cx="12189292" cy="6858000"/>
          </a:xfrm>
          <a:prstGeom prst="rect">
            <a:avLst/>
          </a:prstGeom>
        </p:spPr>
      </p:pic>
      <p:sp>
        <p:nvSpPr>
          <p:cNvPr id="10" name="Title 7"/>
          <p:cNvSpPr>
            <a:spLocks noGrp="1"/>
          </p:cNvSpPr>
          <p:nvPr>
            <p:ph type="title" hasCustomPrompt="1"/>
          </p:nvPr>
        </p:nvSpPr>
        <p:spPr>
          <a:xfrm>
            <a:off x="1054464" y="1118585"/>
            <a:ext cx="6012000" cy="1811813"/>
          </a:xfrm>
          <a:prstGeom prst="rect">
            <a:avLst/>
          </a:prstGeom>
        </p:spPr>
        <p:txBody>
          <a:bodyPr lIns="0" anchor="b">
            <a:normAutofit/>
          </a:bodyPr>
          <a:lstStyle>
            <a:lvl1pPr>
              <a:defRPr sz="2400" baseline="0">
                <a:solidFill>
                  <a:schemeClr val="bg1"/>
                </a:solidFill>
              </a:defRPr>
            </a:lvl1pPr>
          </a:lstStyle>
          <a:p>
            <a:r>
              <a:rPr lang="en-US" noProof="0" dirty="0"/>
              <a:t>Document title</a:t>
            </a:r>
          </a:p>
        </p:txBody>
      </p:sp>
      <p:sp>
        <p:nvSpPr>
          <p:cNvPr id="11" name="Text Placeholder 3"/>
          <p:cNvSpPr>
            <a:spLocks noGrp="1"/>
          </p:cNvSpPr>
          <p:nvPr>
            <p:ph type="body" sz="quarter" idx="12" hasCustomPrompt="1"/>
          </p:nvPr>
        </p:nvSpPr>
        <p:spPr>
          <a:xfrm>
            <a:off x="1054464" y="2942591"/>
            <a:ext cx="6012000" cy="1126695"/>
          </a:xfrm>
          <a:prstGeom prst="rect">
            <a:avLst/>
          </a:prstGeom>
        </p:spPr>
        <p:txBody>
          <a:bodyPr lIns="0">
            <a:noAutofit/>
          </a:bodyPr>
          <a:lstStyle>
            <a:lvl1pPr marL="0" indent="0">
              <a:buNone/>
              <a:defRPr sz="1800" i="1" baseline="0">
                <a:solidFill>
                  <a:schemeClr val="bg1"/>
                </a:solidFill>
                <a:latin typeface="Arial" panose="020B0604020202020204" pitchFamily="34" charset="0"/>
                <a:cs typeface="Arial" panose="020B0604020202020204" pitchFamily="34" charset="0"/>
              </a:defRPr>
            </a:lvl1pPr>
            <a:lvl2pPr marL="457200" indent="0">
              <a:buNone/>
              <a:defRPr sz="1800" i="1">
                <a:solidFill>
                  <a:schemeClr val="bg1"/>
                </a:solidFill>
              </a:defRPr>
            </a:lvl2pPr>
            <a:lvl3pPr marL="914400" indent="0">
              <a:buNone/>
              <a:defRPr sz="1800" i="1">
                <a:solidFill>
                  <a:schemeClr val="bg1"/>
                </a:solidFill>
              </a:defRPr>
            </a:lvl3pPr>
            <a:lvl4pPr marL="1371600" indent="0">
              <a:buNone/>
              <a:defRPr sz="1800" i="1">
                <a:solidFill>
                  <a:schemeClr val="bg1"/>
                </a:solidFill>
              </a:defRPr>
            </a:lvl4pPr>
            <a:lvl5pPr marL="1828800" indent="0">
              <a:buNone/>
              <a:defRPr sz="1800" i="1">
                <a:solidFill>
                  <a:schemeClr val="bg1"/>
                </a:solidFill>
              </a:defRPr>
            </a:lvl5pPr>
          </a:lstStyle>
          <a:p>
            <a:pPr lvl="0"/>
            <a:r>
              <a:rPr lang="en-US" noProof="0" dirty="0"/>
              <a:t>Subtitle</a:t>
            </a:r>
          </a:p>
        </p:txBody>
      </p:sp>
      <p:sp>
        <p:nvSpPr>
          <p:cNvPr id="9" name="Subtitle 2"/>
          <p:cNvSpPr>
            <a:spLocks noGrp="1"/>
          </p:cNvSpPr>
          <p:nvPr>
            <p:ph type="subTitle" idx="1" hasCustomPrompt="1"/>
          </p:nvPr>
        </p:nvSpPr>
        <p:spPr>
          <a:xfrm>
            <a:off x="1054464" y="4208016"/>
            <a:ext cx="6012000" cy="1454784"/>
          </a:xfrm>
          <a:prstGeom prst="rect">
            <a:avLst/>
          </a:prstGeom>
        </p:spPr>
        <p:txBody>
          <a:bodyPr lIns="0" anchor="b">
            <a:normAutofit/>
          </a:bodyPr>
          <a:lstStyle>
            <a:lvl1pPr marL="0" indent="0" algn="l">
              <a:buNone/>
              <a:defRPr sz="1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Author’s name and last name</a:t>
            </a:r>
          </a:p>
        </p:txBody>
      </p:sp>
      <p:sp>
        <p:nvSpPr>
          <p:cNvPr id="12" name="Text Placeholder 5"/>
          <p:cNvSpPr>
            <a:spLocks noGrp="1"/>
          </p:cNvSpPr>
          <p:nvPr>
            <p:ph type="body" sz="quarter" idx="13" hasCustomPrompt="1"/>
          </p:nvPr>
        </p:nvSpPr>
        <p:spPr>
          <a:xfrm>
            <a:off x="1054464" y="5674992"/>
            <a:ext cx="6012000" cy="746878"/>
          </a:xfrm>
          <a:prstGeom prst="rect">
            <a:avLst/>
          </a:prstGeom>
        </p:spPr>
        <p:txBody>
          <a:bodyPr lIns="0" tIns="0">
            <a:noAutofit/>
          </a:bodyPr>
          <a:lstStyle>
            <a:lvl1pPr marL="0" indent="0">
              <a:buNone/>
              <a:defRPr sz="1200" i="1">
                <a:solidFill>
                  <a:schemeClr val="bg1"/>
                </a:solidFill>
                <a:latin typeface="Arial" panose="020B0604020202020204" pitchFamily="34" charset="0"/>
                <a:cs typeface="Arial" panose="020B0604020202020204" pitchFamily="34" charset="0"/>
              </a:defRPr>
            </a:lvl1pPr>
            <a:lvl2pPr marL="457200" indent="0">
              <a:buNone/>
              <a:defRPr sz="1700" i="1">
                <a:solidFill>
                  <a:schemeClr val="bg1"/>
                </a:solidFill>
                <a:latin typeface="Arial" panose="020B0604020202020204" pitchFamily="34" charset="0"/>
                <a:cs typeface="Arial" panose="020B0604020202020204" pitchFamily="34" charset="0"/>
              </a:defRPr>
            </a:lvl2pPr>
            <a:lvl3pPr marL="914400" indent="0">
              <a:buNone/>
              <a:defRPr sz="1700" i="1">
                <a:solidFill>
                  <a:schemeClr val="bg1"/>
                </a:solidFill>
                <a:latin typeface="Arial" panose="020B0604020202020204" pitchFamily="34" charset="0"/>
                <a:cs typeface="Arial" panose="020B0604020202020204" pitchFamily="34" charset="0"/>
              </a:defRPr>
            </a:lvl3pPr>
            <a:lvl4pPr marL="1371600" indent="0">
              <a:buNone/>
              <a:defRPr sz="1700" i="1">
                <a:solidFill>
                  <a:schemeClr val="bg1"/>
                </a:solidFill>
                <a:latin typeface="Arial" panose="020B0604020202020204" pitchFamily="34" charset="0"/>
                <a:cs typeface="Arial" panose="020B0604020202020204" pitchFamily="34" charset="0"/>
              </a:defRPr>
            </a:lvl4pPr>
            <a:lvl5pPr marL="1828800" indent="0">
              <a:buNone/>
              <a:defRPr sz="1700" i="1">
                <a:solidFill>
                  <a:schemeClr val="bg1"/>
                </a:solidFill>
                <a:latin typeface="Arial" panose="020B0604020202020204" pitchFamily="34" charset="0"/>
                <a:cs typeface="Arial" panose="020B0604020202020204" pitchFamily="34" charset="0"/>
              </a:defRPr>
            </a:lvl5pPr>
          </a:lstStyle>
          <a:p>
            <a:pPr lvl="0"/>
            <a:r>
              <a:rPr lang="en-US" noProof="0" dirty="0"/>
              <a:t>Address</a:t>
            </a:r>
          </a:p>
        </p:txBody>
      </p:sp>
      <p:sp>
        <p:nvSpPr>
          <p:cNvPr id="13" name="Picture Placeholder 8"/>
          <p:cNvSpPr>
            <a:spLocks noGrp="1"/>
          </p:cNvSpPr>
          <p:nvPr>
            <p:ph type="pic" sz="quarter" idx="14"/>
          </p:nvPr>
        </p:nvSpPr>
        <p:spPr>
          <a:xfrm>
            <a:off x="7448550" y="0"/>
            <a:ext cx="4743450" cy="6858000"/>
          </a:xfrm>
          <a:custGeom>
            <a:avLst/>
            <a:gdLst>
              <a:gd name="connsiteX0" fmla="*/ 0 w 4743450"/>
              <a:gd name="connsiteY0" fmla="*/ 6858000 h 6858000"/>
              <a:gd name="connsiteX1" fmla="*/ 1185863 w 4743450"/>
              <a:gd name="connsiteY1" fmla="*/ 0 h 6858000"/>
              <a:gd name="connsiteX2" fmla="*/ 4743450 w 4743450"/>
              <a:gd name="connsiteY2" fmla="*/ 0 h 6858000"/>
              <a:gd name="connsiteX3" fmla="*/ 3557588 w 4743450"/>
              <a:gd name="connsiteY3" fmla="*/ 6858000 h 6858000"/>
              <a:gd name="connsiteX4" fmla="*/ 0 w 4743450"/>
              <a:gd name="connsiteY4" fmla="*/ 6858000 h 6858000"/>
              <a:gd name="connsiteX0" fmla="*/ 0 w 4743450"/>
              <a:gd name="connsiteY0" fmla="*/ 6858000 h 6858000"/>
              <a:gd name="connsiteX1" fmla="*/ 1185863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 name="connsiteX0" fmla="*/ 0 w 4743450"/>
              <a:gd name="connsiteY0" fmla="*/ 6858000 h 6858000"/>
              <a:gd name="connsiteX1" fmla="*/ 2825687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3450" h="6858000">
                <a:moveTo>
                  <a:pt x="0" y="6858000"/>
                </a:moveTo>
                <a:lnTo>
                  <a:pt x="2825687" y="0"/>
                </a:lnTo>
                <a:lnTo>
                  <a:pt x="4743450" y="0"/>
                </a:lnTo>
                <a:cubicBezTo>
                  <a:pt x="4742371" y="2283968"/>
                  <a:pt x="4741291" y="4567936"/>
                  <a:pt x="4740212" y="6851904"/>
                </a:cubicBezTo>
                <a:lnTo>
                  <a:pt x="0" y="6858000"/>
                </a:lnTo>
                <a:close/>
              </a:path>
            </a:pathLst>
          </a:custGeom>
        </p:spPr>
        <p:txBody>
          <a:bodyPr/>
          <a:lstStyle>
            <a:lvl1pPr marL="0" indent="0">
              <a:buNone/>
              <a:defRPr baseline="0">
                <a:solidFill>
                  <a:schemeClr val="bg1"/>
                </a:solidFill>
              </a:defRPr>
            </a:lvl1pPr>
          </a:lstStyle>
          <a:p>
            <a:endParaRPr lang="en-US" noProof="0" dirty="0"/>
          </a:p>
        </p:txBody>
      </p:sp>
      <p:pic>
        <p:nvPicPr>
          <p:cNvPr id="14" name="Picture 13">
            <a:extLst>
              <a:ext uri="{FF2B5EF4-FFF2-40B4-BE49-F238E27FC236}">
                <a16:creationId xmlns:a16="http://schemas.microsoft.com/office/drawing/2014/main" id="{5089FDB1-F72C-4CB4-993A-767BC862D8B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724721" y="172390"/>
            <a:ext cx="1341743" cy="257935"/>
          </a:xfrm>
          <a:prstGeom prst="rect">
            <a:avLst/>
          </a:prstGeom>
        </p:spPr>
      </p:pic>
      <p:pic>
        <p:nvPicPr>
          <p:cNvPr id="15" name="Picture 14">
            <a:extLst>
              <a:ext uri="{FF2B5EF4-FFF2-40B4-BE49-F238E27FC236}">
                <a16:creationId xmlns:a16="http://schemas.microsoft.com/office/drawing/2014/main" id="{1C8C6D43-4534-4FC6-844F-A89960D2DA38}"/>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724721" y="580009"/>
            <a:ext cx="1341743" cy="381055"/>
          </a:xfrm>
          <a:prstGeom prst="rect">
            <a:avLst/>
          </a:prstGeom>
        </p:spPr>
      </p:pic>
    </p:spTree>
    <p:extLst>
      <p:ext uri="{BB962C8B-B14F-4D97-AF65-F5344CB8AC3E}">
        <p14:creationId xmlns:p14="http://schemas.microsoft.com/office/powerpoint/2010/main" val="2267822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5" name="Content Placeholder 2"/>
          <p:cNvSpPr>
            <a:spLocks noGrp="1"/>
          </p:cNvSpPr>
          <p:nvPr>
            <p:ph idx="1" hasCustomPrompt="1"/>
          </p:nvPr>
        </p:nvSpPr>
        <p:spPr>
          <a:xfrm>
            <a:off x="838200" y="1825625"/>
            <a:ext cx="10515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950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6" name="Content Placeholder 2"/>
          <p:cNvSpPr>
            <a:spLocks noGrp="1"/>
          </p:cNvSpPr>
          <p:nvPr>
            <p:ph sz="half" idx="1" hasCustomPrompt="1"/>
          </p:nvPr>
        </p:nvSpPr>
        <p:spPr>
          <a:xfrm>
            <a:off x="838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p:cNvSpPr>
            <a:spLocks noGrp="1"/>
          </p:cNvSpPr>
          <p:nvPr>
            <p:ph sz="half" idx="2" hasCustomPrompt="1"/>
          </p:nvPr>
        </p:nvSpPr>
        <p:spPr>
          <a:xfrm>
            <a:off x="6172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61819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Tree>
    <p:extLst>
      <p:ext uri="{BB962C8B-B14F-4D97-AF65-F5344CB8AC3E}">
        <p14:creationId xmlns:p14="http://schemas.microsoft.com/office/powerpoint/2010/main" val="10752648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5.png"/><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theme" Target="../theme/theme3.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6.png"/><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4.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dirty="0"/>
              <a:t>Click to add title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noProof="0"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502961-D91A-442E-803D-6BE684C4B445}" type="slidenum">
              <a:rPr lang="en-US" noProof="0" smtClean="0"/>
              <a:t>‹#›</a:t>
            </a:fld>
            <a:endParaRPr lang="en-US" noProof="0" dirty="0"/>
          </a:p>
        </p:txBody>
      </p:sp>
    </p:spTree>
    <p:extLst>
      <p:ext uri="{BB962C8B-B14F-4D97-AF65-F5344CB8AC3E}">
        <p14:creationId xmlns:p14="http://schemas.microsoft.com/office/powerpoint/2010/main" val="3509431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5"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dirty="0"/>
              <a:t>Click to add title</a:t>
            </a:r>
          </a:p>
        </p:txBody>
      </p:sp>
      <p:sp>
        <p:nvSpPr>
          <p:cNvPr id="9"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noProof="0" dirty="0"/>
          </a:p>
        </p:txBody>
      </p:sp>
      <p:sp>
        <p:nvSpPr>
          <p:cNvPr id="11"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12"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502961-D91A-442E-803D-6BE684C4B445}" type="slidenum">
              <a:rPr lang="en-US" noProof="0" smtClean="0"/>
              <a:t>‹#›</a:t>
            </a:fld>
            <a:endParaRPr lang="en-US" noProof="0" dirty="0"/>
          </a:p>
        </p:txBody>
      </p:sp>
    </p:spTree>
    <p:extLst>
      <p:ext uri="{BB962C8B-B14F-4D97-AF65-F5344CB8AC3E}">
        <p14:creationId xmlns:p14="http://schemas.microsoft.com/office/powerpoint/2010/main" val="109761003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dirty="0"/>
              <a:t>Click to add title</a:t>
            </a:r>
          </a:p>
        </p:txBody>
      </p:sp>
      <p:sp>
        <p:nvSpPr>
          <p:cNvPr id="11"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noProof="0" dirty="0"/>
          </a:p>
        </p:txBody>
      </p:sp>
      <p:sp>
        <p:nvSpPr>
          <p:cNvPr id="13"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14"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502961-D91A-442E-803D-6BE684C4B445}" type="slidenum">
              <a:rPr lang="en-US" noProof="0" smtClean="0"/>
              <a:t>‹#›</a:t>
            </a:fld>
            <a:endParaRPr lang="en-US" noProof="0" dirty="0"/>
          </a:p>
        </p:txBody>
      </p:sp>
    </p:spTree>
    <p:extLst>
      <p:ext uri="{BB962C8B-B14F-4D97-AF65-F5344CB8AC3E}">
        <p14:creationId xmlns:p14="http://schemas.microsoft.com/office/powerpoint/2010/main" val="2188619535"/>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p:hf hdr="0" ft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dirty="0"/>
              <a:t>Click to add title</a:t>
            </a:r>
          </a:p>
        </p:txBody>
      </p:sp>
      <p:sp>
        <p:nvSpPr>
          <p:cNvPr id="1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noProof="0" dirty="0"/>
          </a:p>
        </p:txBody>
      </p:sp>
      <p:sp>
        <p:nvSpPr>
          <p:cNvPr id="1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1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502961-D91A-442E-803D-6BE684C4B445}" type="slidenum">
              <a:rPr lang="en-US" noProof="0" smtClean="0"/>
              <a:t>‹#›</a:t>
            </a:fld>
            <a:endParaRPr lang="en-US" noProof="0" dirty="0"/>
          </a:p>
        </p:txBody>
      </p:sp>
    </p:spTree>
    <p:extLst>
      <p:ext uri="{BB962C8B-B14F-4D97-AF65-F5344CB8AC3E}">
        <p14:creationId xmlns:p14="http://schemas.microsoft.com/office/powerpoint/2010/main" val="2882543464"/>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Lst>
  <p:hf hdr="0" ft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0.jpeg"/><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pubmed.ncbi.nlm.nih.gov/7373248/" TargetMode="External"/><Relationship Id="rId2" Type="http://schemas.openxmlformats.org/officeDocument/2006/relationships/hyperlink" Target="https://crl.ucsd.edu/experiments/ipnp/" TargetMode="External"/><Relationship Id="rId1" Type="http://schemas.openxmlformats.org/officeDocument/2006/relationships/slideLayout" Target="../slideLayouts/slideLayout2.xml"/><Relationship Id="rId4" Type="http://schemas.openxmlformats.org/officeDocument/2006/relationships/hyperlink" Target="https://drive.google.com/open?id=1FpnEFkbqe_huRwfsCf7gs5R1zuc1ZOkn"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jpeg"/></Relationships>
</file>

<file path=ppt/slides/_rels/slide4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notesSlide" Target="../notesSlides/notesSlide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0967" y="684660"/>
            <a:ext cx="8713736" cy="1811813"/>
          </a:xfrm>
        </p:spPr>
        <p:txBody>
          <a:bodyPr>
            <a:normAutofit/>
          </a:bodyPr>
          <a:lstStyle/>
          <a:p>
            <a:pPr>
              <a:lnSpc>
                <a:spcPct val="150000"/>
              </a:lnSpc>
            </a:pPr>
            <a:r>
              <a:rPr lang="en-US" sz="3200" b="1" dirty="0"/>
              <a:t>Gorilla Online Eye Tracking Workshop </a:t>
            </a:r>
            <a:endParaRPr lang="nb-NO" sz="3200" dirty="0"/>
          </a:p>
        </p:txBody>
      </p:sp>
      <p:sp>
        <p:nvSpPr>
          <p:cNvPr id="3" name="Text Placeholder 2"/>
          <p:cNvSpPr>
            <a:spLocks noGrp="1"/>
          </p:cNvSpPr>
          <p:nvPr>
            <p:ph type="body" sz="quarter" idx="12"/>
          </p:nvPr>
        </p:nvSpPr>
        <p:spPr>
          <a:xfrm>
            <a:off x="800967" y="2496473"/>
            <a:ext cx="6012000" cy="1126695"/>
          </a:xfrm>
        </p:spPr>
        <p:txBody>
          <a:bodyPr/>
          <a:lstStyle/>
          <a:p>
            <a:pPr>
              <a:lnSpc>
                <a:spcPct val="150000"/>
              </a:lnSpc>
              <a:spcBef>
                <a:spcPts val="0"/>
              </a:spcBef>
            </a:pPr>
            <a:endParaRPr lang="nb-NO" sz="2000" dirty="0"/>
          </a:p>
          <a:p>
            <a:pPr>
              <a:lnSpc>
                <a:spcPct val="150000"/>
              </a:lnSpc>
              <a:spcBef>
                <a:spcPts val="0"/>
              </a:spcBef>
            </a:pPr>
            <a:r>
              <a:rPr lang="nb-NO" sz="2000" i="0" dirty="0"/>
              <a:t>UiT The Arctic </a:t>
            </a:r>
            <a:r>
              <a:rPr lang="nb-NO" sz="2000" i="0" dirty="0" err="1"/>
              <a:t>University</a:t>
            </a:r>
            <a:r>
              <a:rPr lang="nb-NO" sz="2000" i="0" dirty="0"/>
              <a:t> </a:t>
            </a:r>
            <a:r>
              <a:rPr lang="nb-NO" sz="2000" i="0" dirty="0" err="1"/>
              <a:t>of</a:t>
            </a:r>
            <a:r>
              <a:rPr lang="nb-NO" sz="2000" i="0" dirty="0"/>
              <a:t> Norway</a:t>
            </a:r>
          </a:p>
          <a:p>
            <a:pPr>
              <a:lnSpc>
                <a:spcPct val="150000"/>
              </a:lnSpc>
              <a:spcBef>
                <a:spcPts val="0"/>
              </a:spcBef>
            </a:pPr>
            <a:r>
              <a:rPr lang="nb-NO" sz="2000" i="0" dirty="0"/>
              <a:t>May 3rd &amp; 5th 2021  </a:t>
            </a:r>
            <a:endParaRPr lang="nb-NO" sz="2000" i="0" baseline="30000" dirty="0"/>
          </a:p>
        </p:txBody>
      </p:sp>
      <p:pic>
        <p:nvPicPr>
          <p:cNvPr id="14" name="Picture Placeholder 13" descr="A picture containing mosaic, fabric, blue&#10;&#10;Description automatically generated">
            <a:extLst>
              <a:ext uri="{FF2B5EF4-FFF2-40B4-BE49-F238E27FC236}">
                <a16:creationId xmlns:a16="http://schemas.microsoft.com/office/drawing/2014/main" id="{CACAA8A5-B155-43C5-9512-6D69B7339AEF}"/>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6944" r="26944"/>
          <a:stretch>
            <a:fillRect/>
          </a:stretch>
        </p:blipFill>
        <p:spPr/>
      </p:pic>
      <p:pic>
        <p:nvPicPr>
          <p:cNvPr id="21" name="Picture 20">
            <a:extLst>
              <a:ext uri="{FF2B5EF4-FFF2-40B4-BE49-F238E27FC236}">
                <a16:creationId xmlns:a16="http://schemas.microsoft.com/office/drawing/2014/main" id="{4063F0CC-CE83-44DE-8847-F3A5AD25852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91374" y="5197568"/>
            <a:ext cx="1604626" cy="455714"/>
          </a:xfrm>
          <a:prstGeom prst="rect">
            <a:avLst/>
          </a:prstGeom>
        </p:spPr>
      </p:pic>
      <p:pic>
        <p:nvPicPr>
          <p:cNvPr id="8" name="Picture 7" descr="A picture containing drawing, clock&#10;&#10;Description automatically generated">
            <a:extLst>
              <a:ext uri="{FF2B5EF4-FFF2-40B4-BE49-F238E27FC236}">
                <a16:creationId xmlns:a16="http://schemas.microsoft.com/office/drawing/2014/main" id="{FD83A148-0627-4F1E-976F-6421B10B738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92497" y="5874166"/>
            <a:ext cx="2782938" cy="482755"/>
          </a:xfrm>
          <a:prstGeom prst="rect">
            <a:avLst/>
          </a:prstGeom>
        </p:spPr>
      </p:pic>
      <p:pic>
        <p:nvPicPr>
          <p:cNvPr id="10" name="Picture 9" descr="A close up of a logo&#10;&#10;Description automatically generated">
            <a:extLst>
              <a:ext uri="{FF2B5EF4-FFF2-40B4-BE49-F238E27FC236}">
                <a16:creationId xmlns:a16="http://schemas.microsoft.com/office/drawing/2014/main" id="{77274DD2-6EB0-408B-A59F-2A34E64C1A8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06050" y="4992747"/>
            <a:ext cx="1364174" cy="1364174"/>
          </a:xfrm>
          <a:prstGeom prst="rect">
            <a:avLst/>
          </a:prstGeom>
        </p:spPr>
      </p:pic>
      <p:pic>
        <p:nvPicPr>
          <p:cNvPr id="25" name="Picture 24" descr="A picture containing basketball, game&#10;&#10;Description automatically generated">
            <a:extLst>
              <a:ext uri="{FF2B5EF4-FFF2-40B4-BE49-F238E27FC236}">
                <a16:creationId xmlns:a16="http://schemas.microsoft.com/office/drawing/2014/main" id="{CDC496FF-32C2-4669-BBC9-68F9DA6614C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043339" y="4555938"/>
            <a:ext cx="2163312" cy="2163312"/>
          </a:xfrm>
          <a:prstGeom prst="rect">
            <a:avLst/>
          </a:prstGeom>
        </p:spPr>
      </p:pic>
    </p:spTree>
    <p:extLst>
      <p:ext uri="{BB962C8B-B14F-4D97-AF65-F5344CB8AC3E}">
        <p14:creationId xmlns:p14="http://schemas.microsoft.com/office/powerpoint/2010/main" val="680821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A42D01A-CA93-844F-9FC0-113DC937957D}"/>
              </a:ext>
            </a:extLst>
          </p:cNvPr>
          <p:cNvPicPr>
            <a:picLocks noChangeAspect="1"/>
          </p:cNvPicPr>
          <p:nvPr/>
        </p:nvPicPr>
        <p:blipFill>
          <a:blip r:embed="rId3"/>
          <a:stretch>
            <a:fillRect/>
          </a:stretch>
        </p:blipFill>
        <p:spPr>
          <a:xfrm>
            <a:off x="6245991" y="1202970"/>
            <a:ext cx="5495219" cy="4452059"/>
          </a:xfrm>
          <a:prstGeom prst="rect">
            <a:avLst/>
          </a:prstGeom>
          <a:ln>
            <a:solidFill>
              <a:srgbClr val="002060"/>
            </a:solidFill>
          </a:ln>
        </p:spPr>
      </p:pic>
      <p:sp>
        <p:nvSpPr>
          <p:cNvPr id="6" name="TextBox 5">
            <a:extLst>
              <a:ext uri="{FF2B5EF4-FFF2-40B4-BE49-F238E27FC236}">
                <a16:creationId xmlns:a16="http://schemas.microsoft.com/office/drawing/2014/main" id="{DCBE0E77-DE57-BA4B-9B7A-AF67005E70D9}"/>
              </a:ext>
            </a:extLst>
          </p:cNvPr>
          <p:cNvSpPr txBox="1"/>
          <p:nvPr/>
        </p:nvSpPr>
        <p:spPr>
          <a:xfrm>
            <a:off x="7109440" y="1202970"/>
            <a:ext cx="543739" cy="369332"/>
          </a:xfrm>
          <a:prstGeom prst="rect">
            <a:avLst/>
          </a:prstGeom>
          <a:noFill/>
        </p:spPr>
        <p:txBody>
          <a:bodyPr wrap="none" rtlCol="0">
            <a:spAutoFit/>
          </a:bodyPr>
          <a:lstStyle/>
          <a:p>
            <a:r>
              <a:rPr lang="en-GB" b="1" dirty="0"/>
              <a:t>der</a:t>
            </a:r>
          </a:p>
        </p:txBody>
      </p:sp>
      <p:sp>
        <p:nvSpPr>
          <p:cNvPr id="7" name="TextBox 6">
            <a:extLst>
              <a:ext uri="{FF2B5EF4-FFF2-40B4-BE49-F238E27FC236}">
                <a16:creationId xmlns:a16="http://schemas.microsoft.com/office/drawing/2014/main" id="{A57F0630-B594-F348-A6A7-FEFACE062A68}"/>
              </a:ext>
            </a:extLst>
          </p:cNvPr>
          <p:cNvSpPr txBox="1"/>
          <p:nvPr/>
        </p:nvSpPr>
        <p:spPr>
          <a:xfrm>
            <a:off x="9631150" y="1243720"/>
            <a:ext cx="518091" cy="369332"/>
          </a:xfrm>
          <a:prstGeom prst="rect">
            <a:avLst/>
          </a:prstGeom>
          <a:noFill/>
        </p:spPr>
        <p:txBody>
          <a:bodyPr wrap="none" rtlCol="0">
            <a:spAutoFit/>
          </a:bodyPr>
          <a:lstStyle/>
          <a:p>
            <a:r>
              <a:rPr lang="en-GB" b="1" dirty="0"/>
              <a:t>die</a:t>
            </a:r>
          </a:p>
        </p:txBody>
      </p:sp>
      <p:sp>
        <p:nvSpPr>
          <p:cNvPr id="8" name="TextBox 7">
            <a:extLst>
              <a:ext uri="{FF2B5EF4-FFF2-40B4-BE49-F238E27FC236}">
                <a16:creationId xmlns:a16="http://schemas.microsoft.com/office/drawing/2014/main" id="{A8AF7379-0859-E342-BF76-76B8FC55F612}"/>
              </a:ext>
            </a:extLst>
          </p:cNvPr>
          <p:cNvSpPr txBox="1"/>
          <p:nvPr/>
        </p:nvSpPr>
        <p:spPr>
          <a:xfrm>
            <a:off x="7119756" y="3296164"/>
            <a:ext cx="582211" cy="369332"/>
          </a:xfrm>
          <a:prstGeom prst="rect">
            <a:avLst/>
          </a:prstGeom>
          <a:noFill/>
        </p:spPr>
        <p:txBody>
          <a:bodyPr wrap="none" rtlCol="0">
            <a:spAutoFit/>
          </a:bodyPr>
          <a:lstStyle/>
          <a:p>
            <a:r>
              <a:rPr lang="en-GB" b="1" dirty="0"/>
              <a:t>das</a:t>
            </a:r>
          </a:p>
        </p:txBody>
      </p:sp>
      <p:sp>
        <p:nvSpPr>
          <p:cNvPr id="9" name="TextBox 8">
            <a:extLst>
              <a:ext uri="{FF2B5EF4-FFF2-40B4-BE49-F238E27FC236}">
                <a16:creationId xmlns:a16="http://schemas.microsoft.com/office/drawing/2014/main" id="{547C0DFC-7263-884F-B900-E848E9907A8B}"/>
              </a:ext>
            </a:extLst>
          </p:cNvPr>
          <p:cNvSpPr txBox="1"/>
          <p:nvPr/>
        </p:nvSpPr>
        <p:spPr>
          <a:xfrm>
            <a:off x="9851724" y="3296164"/>
            <a:ext cx="518091" cy="369332"/>
          </a:xfrm>
          <a:prstGeom prst="rect">
            <a:avLst/>
          </a:prstGeom>
          <a:noFill/>
        </p:spPr>
        <p:txBody>
          <a:bodyPr wrap="square" rtlCol="0">
            <a:spAutoFit/>
          </a:bodyPr>
          <a:lstStyle/>
          <a:p>
            <a:r>
              <a:rPr lang="en-GB" b="1" dirty="0"/>
              <a:t>die</a:t>
            </a:r>
          </a:p>
        </p:txBody>
      </p:sp>
      <p:pic>
        <p:nvPicPr>
          <p:cNvPr id="10" name="Picture 9">
            <a:extLst>
              <a:ext uri="{FF2B5EF4-FFF2-40B4-BE49-F238E27FC236}">
                <a16:creationId xmlns:a16="http://schemas.microsoft.com/office/drawing/2014/main" id="{77E4ABA5-7B1B-BC4C-BA99-353110B85198}"/>
              </a:ext>
            </a:extLst>
          </p:cNvPr>
          <p:cNvPicPr>
            <a:picLocks noChangeAspect="1"/>
          </p:cNvPicPr>
          <p:nvPr/>
        </p:nvPicPr>
        <p:blipFill>
          <a:blip r:embed="rId4"/>
          <a:stretch>
            <a:fillRect/>
          </a:stretch>
        </p:blipFill>
        <p:spPr>
          <a:xfrm>
            <a:off x="-1" y="1202970"/>
            <a:ext cx="5664929" cy="4452059"/>
          </a:xfrm>
          <a:prstGeom prst="rect">
            <a:avLst/>
          </a:prstGeom>
          <a:ln>
            <a:solidFill>
              <a:srgbClr val="002060"/>
            </a:solidFill>
          </a:ln>
        </p:spPr>
      </p:pic>
      <p:sp>
        <p:nvSpPr>
          <p:cNvPr id="11" name="TextBox 10">
            <a:extLst>
              <a:ext uri="{FF2B5EF4-FFF2-40B4-BE49-F238E27FC236}">
                <a16:creationId xmlns:a16="http://schemas.microsoft.com/office/drawing/2014/main" id="{98FFA398-ECEA-9F48-91C4-E828415A4CF3}"/>
              </a:ext>
            </a:extLst>
          </p:cNvPr>
          <p:cNvSpPr txBox="1"/>
          <p:nvPr/>
        </p:nvSpPr>
        <p:spPr>
          <a:xfrm>
            <a:off x="3692521" y="3428999"/>
            <a:ext cx="582211" cy="369332"/>
          </a:xfrm>
          <a:prstGeom prst="rect">
            <a:avLst/>
          </a:prstGeom>
          <a:noFill/>
        </p:spPr>
        <p:txBody>
          <a:bodyPr wrap="none" rtlCol="0">
            <a:spAutoFit/>
          </a:bodyPr>
          <a:lstStyle/>
          <a:p>
            <a:r>
              <a:rPr lang="en-GB" b="1" dirty="0"/>
              <a:t>das</a:t>
            </a:r>
          </a:p>
        </p:txBody>
      </p:sp>
      <p:sp>
        <p:nvSpPr>
          <p:cNvPr id="12" name="TextBox 11">
            <a:extLst>
              <a:ext uri="{FF2B5EF4-FFF2-40B4-BE49-F238E27FC236}">
                <a16:creationId xmlns:a16="http://schemas.microsoft.com/office/drawing/2014/main" id="{96C62353-56CC-2D45-B479-E6E9D5BDFAA7}"/>
              </a:ext>
            </a:extLst>
          </p:cNvPr>
          <p:cNvSpPr txBox="1"/>
          <p:nvPr/>
        </p:nvSpPr>
        <p:spPr>
          <a:xfrm>
            <a:off x="1085582" y="3480830"/>
            <a:ext cx="582211" cy="369332"/>
          </a:xfrm>
          <a:prstGeom prst="rect">
            <a:avLst/>
          </a:prstGeom>
          <a:noFill/>
        </p:spPr>
        <p:txBody>
          <a:bodyPr wrap="none" rtlCol="0">
            <a:spAutoFit/>
          </a:bodyPr>
          <a:lstStyle/>
          <a:p>
            <a:r>
              <a:rPr lang="en-GB" b="1" dirty="0"/>
              <a:t>das</a:t>
            </a:r>
          </a:p>
        </p:txBody>
      </p:sp>
      <p:sp>
        <p:nvSpPr>
          <p:cNvPr id="13" name="TextBox 12">
            <a:extLst>
              <a:ext uri="{FF2B5EF4-FFF2-40B4-BE49-F238E27FC236}">
                <a16:creationId xmlns:a16="http://schemas.microsoft.com/office/drawing/2014/main" id="{C3358EA3-EE90-0D45-A940-9428CE78D31E}"/>
              </a:ext>
            </a:extLst>
          </p:cNvPr>
          <p:cNvSpPr txBox="1"/>
          <p:nvPr/>
        </p:nvSpPr>
        <p:spPr>
          <a:xfrm>
            <a:off x="1245883" y="1202970"/>
            <a:ext cx="582211" cy="369332"/>
          </a:xfrm>
          <a:prstGeom prst="rect">
            <a:avLst/>
          </a:prstGeom>
          <a:noFill/>
        </p:spPr>
        <p:txBody>
          <a:bodyPr wrap="none" rtlCol="0">
            <a:spAutoFit/>
          </a:bodyPr>
          <a:lstStyle/>
          <a:p>
            <a:r>
              <a:rPr lang="en-GB" b="1" dirty="0"/>
              <a:t>das</a:t>
            </a:r>
          </a:p>
        </p:txBody>
      </p:sp>
      <p:sp>
        <p:nvSpPr>
          <p:cNvPr id="14" name="TextBox 13">
            <a:extLst>
              <a:ext uri="{FF2B5EF4-FFF2-40B4-BE49-F238E27FC236}">
                <a16:creationId xmlns:a16="http://schemas.microsoft.com/office/drawing/2014/main" id="{88A17F72-2B1D-154E-B799-EC595D86F237}"/>
              </a:ext>
            </a:extLst>
          </p:cNvPr>
          <p:cNvSpPr txBox="1"/>
          <p:nvPr/>
        </p:nvSpPr>
        <p:spPr>
          <a:xfrm>
            <a:off x="3692521" y="1243720"/>
            <a:ext cx="518091" cy="369332"/>
          </a:xfrm>
          <a:prstGeom prst="rect">
            <a:avLst/>
          </a:prstGeom>
          <a:noFill/>
        </p:spPr>
        <p:txBody>
          <a:bodyPr wrap="none" rtlCol="0">
            <a:spAutoFit/>
          </a:bodyPr>
          <a:lstStyle/>
          <a:p>
            <a:r>
              <a:rPr lang="en-GB" b="1" dirty="0"/>
              <a:t>die</a:t>
            </a:r>
          </a:p>
        </p:txBody>
      </p:sp>
      <p:sp>
        <p:nvSpPr>
          <p:cNvPr id="15" name="TextBox 14">
            <a:extLst>
              <a:ext uri="{FF2B5EF4-FFF2-40B4-BE49-F238E27FC236}">
                <a16:creationId xmlns:a16="http://schemas.microsoft.com/office/drawing/2014/main" id="{43292D4D-8013-0C43-B784-0539BB8C8B00}"/>
              </a:ext>
            </a:extLst>
          </p:cNvPr>
          <p:cNvSpPr txBox="1"/>
          <p:nvPr/>
        </p:nvSpPr>
        <p:spPr>
          <a:xfrm>
            <a:off x="513830" y="193492"/>
            <a:ext cx="3819251" cy="584775"/>
          </a:xfrm>
          <a:prstGeom prst="rect">
            <a:avLst/>
          </a:prstGeom>
          <a:noFill/>
        </p:spPr>
        <p:txBody>
          <a:bodyPr wrap="none" rtlCol="0">
            <a:spAutoFit/>
          </a:bodyPr>
          <a:lstStyle/>
          <a:p>
            <a:r>
              <a:rPr lang="en-GB" sz="3200" b="1" dirty="0"/>
              <a:t>Wo </a:t>
            </a:r>
            <a:r>
              <a:rPr lang="en-GB" sz="3200" b="1" dirty="0" err="1"/>
              <a:t>ist</a:t>
            </a:r>
            <a:r>
              <a:rPr lang="en-GB" sz="3200" b="1" dirty="0"/>
              <a:t> </a:t>
            </a:r>
            <a:r>
              <a:rPr lang="en-GB" sz="3200" b="1" dirty="0">
                <a:solidFill>
                  <a:srgbClr val="FF0000"/>
                </a:solidFill>
              </a:rPr>
              <a:t>das</a:t>
            </a:r>
            <a:r>
              <a:rPr lang="en-GB" sz="3200" b="1" dirty="0"/>
              <a:t> </a:t>
            </a:r>
            <a:r>
              <a:rPr lang="en-GB" sz="3200" b="1" dirty="0" err="1"/>
              <a:t>gelbe</a:t>
            </a:r>
            <a:r>
              <a:rPr lang="en-GB" sz="3200" b="1" dirty="0"/>
              <a:t>…</a:t>
            </a:r>
          </a:p>
        </p:txBody>
      </p:sp>
      <p:sp>
        <p:nvSpPr>
          <p:cNvPr id="16" name="TextBox 15">
            <a:extLst>
              <a:ext uri="{FF2B5EF4-FFF2-40B4-BE49-F238E27FC236}">
                <a16:creationId xmlns:a16="http://schemas.microsoft.com/office/drawing/2014/main" id="{FF28B1EA-FC9E-B948-8D44-50F5FE2B4790}"/>
              </a:ext>
            </a:extLst>
          </p:cNvPr>
          <p:cNvSpPr txBox="1"/>
          <p:nvPr/>
        </p:nvSpPr>
        <p:spPr>
          <a:xfrm>
            <a:off x="1245883" y="5835634"/>
            <a:ext cx="3304110" cy="584775"/>
          </a:xfrm>
          <a:prstGeom prst="rect">
            <a:avLst/>
          </a:prstGeom>
          <a:noFill/>
        </p:spPr>
        <p:txBody>
          <a:bodyPr wrap="none" rtlCol="0">
            <a:spAutoFit/>
          </a:bodyPr>
          <a:lstStyle/>
          <a:p>
            <a:r>
              <a:rPr lang="en-GB" sz="3200" b="1" dirty="0"/>
              <a:t>Same Condition</a:t>
            </a:r>
          </a:p>
        </p:txBody>
      </p:sp>
      <p:sp>
        <p:nvSpPr>
          <p:cNvPr id="17" name="TextBox 16">
            <a:extLst>
              <a:ext uri="{FF2B5EF4-FFF2-40B4-BE49-F238E27FC236}">
                <a16:creationId xmlns:a16="http://schemas.microsoft.com/office/drawing/2014/main" id="{1EE95BA1-E45D-A842-B8EA-8289470F9281}"/>
              </a:ext>
            </a:extLst>
          </p:cNvPr>
          <p:cNvSpPr txBox="1"/>
          <p:nvPr/>
        </p:nvSpPr>
        <p:spPr>
          <a:xfrm>
            <a:off x="7258337" y="5829268"/>
            <a:ext cx="3894015" cy="584775"/>
          </a:xfrm>
          <a:prstGeom prst="rect">
            <a:avLst/>
          </a:prstGeom>
          <a:noFill/>
        </p:spPr>
        <p:txBody>
          <a:bodyPr wrap="none" rtlCol="0">
            <a:spAutoFit/>
          </a:bodyPr>
          <a:lstStyle/>
          <a:p>
            <a:r>
              <a:rPr lang="en-GB" sz="3200" b="1" dirty="0"/>
              <a:t>Different Condition</a:t>
            </a:r>
          </a:p>
        </p:txBody>
      </p:sp>
      <p:sp>
        <p:nvSpPr>
          <p:cNvPr id="18" name="TextBox 17">
            <a:extLst>
              <a:ext uri="{FF2B5EF4-FFF2-40B4-BE49-F238E27FC236}">
                <a16:creationId xmlns:a16="http://schemas.microsoft.com/office/drawing/2014/main" id="{F99D75C9-73FA-B948-AFB3-CC1BB4803B67}"/>
              </a:ext>
            </a:extLst>
          </p:cNvPr>
          <p:cNvSpPr txBox="1"/>
          <p:nvPr/>
        </p:nvSpPr>
        <p:spPr>
          <a:xfrm>
            <a:off x="2760069" y="577262"/>
            <a:ext cx="825867" cy="369332"/>
          </a:xfrm>
          <a:prstGeom prst="rect">
            <a:avLst/>
          </a:prstGeom>
          <a:noFill/>
        </p:spPr>
        <p:txBody>
          <a:bodyPr wrap="none" rtlCol="0">
            <a:spAutoFit/>
          </a:bodyPr>
          <a:lstStyle/>
          <a:p>
            <a:r>
              <a:rPr lang="en-GB" dirty="0"/>
              <a:t>yellow</a:t>
            </a:r>
          </a:p>
        </p:txBody>
      </p:sp>
      <p:sp>
        <p:nvSpPr>
          <p:cNvPr id="19" name="TextBox 18">
            <a:extLst>
              <a:ext uri="{FF2B5EF4-FFF2-40B4-BE49-F238E27FC236}">
                <a16:creationId xmlns:a16="http://schemas.microsoft.com/office/drawing/2014/main" id="{1DFA0A37-85F4-4E45-B6EF-BAAE640FA5CA}"/>
              </a:ext>
            </a:extLst>
          </p:cNvPr>
          <p:cNvSpPr txBox="1"/>
          <p:nvPr/>
        </p:nvSpPr>
        <p:spPr>
          <a:xfrm>
            <a:off x="711121" y="653033"/>
            <a:ext cx="1095172" cy="369332"/>
          </a:xfrm>
          <a:prstGeom prst="rect">
            <a:avLst/>
          </a:prstGeom>
          <a:noFill/>
        </p:spPr>
        <p:txBody>
          <a:bodyPr wrap="none" rtlCol="0">
            <a:spAutoFit/>
          </a:bodyPr>
          <a:lstStyle/>
          <a:p>
            <a:r>
              <a:rPr lang="en-GB" dirty="0"/>
              <a:t>Where is</a:t>
            </a:r>
          </a:p>
        </p:txBody>
      </p:sp>
    </p:spTree>
    <p:extLst>
      <p:ext uri="{BB962C8B-B14F-4D97-AF65-F5344CB8AC3E}">
        <p14:creationId xmlns:p14="http://schemas.microsoft.com/office/powerpoint/2010/main" val="284678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A42D01A-CA93-844F-9FC0-113DC937957D}"/>
              </a:ext>
            </a:extLst>
          </p:cNvPr>
          <p:cNvPicPr>
            <a:picLocks noChangeAspect="1"/>
          </p:cNvPicPr>
          <p:nvPr/>
        </p:nvPicPr>
        <p:blipFill>
          <a:blip r:embed="rId3"/>
          <a:stretch>
            <a:fillRect/>
          </a:stretch>
        </p:blipFill>
        <p:spPr>
          <a:xfrm>
            <a:off x="6141343" y="1176487"/>
            <a:ext cx="5495219" cy="4452059"/>
          </a:xfrm>
          <a:prstGeom prst="rect">
            <a:avLst/>
          </a:prstGeom>
          <a:ln>
            <a:solidFill>
              <a:srgbClr val="002060"/>
            </a:solidFill>
          </a:ln>
        </p:spPr>
      </p:pic>
      <p:sp>
        <p:nvSpPr>
          <p:cNvPr id="6" name="TextBox 5">
            <a:extLst>
              <a:ext uri="{FF2B5EF4-FFF2-40B4-BE49-F238E27FC236}">
                <a16:creationId xmlns:a16="http://schemas.microsoft.com/office/drawing/2014/main" id="{DCBE0E77-DE57-BA4B-9B7A-AF67005E70D9}"/>
              </a:ext>
            </a:extLst>
          </p:cNvPr>
          <p:cNvSpPr txBox="1"/>
          <p:nvPr/>
        </p:nvSpPr>
        <p:spPr>
          <a:xfrm>
            <a:off x="6256311" y="4194295"/>
            <a:ext cx="825867" cy="369332"/>
          </a:xfrm>
          <a:prstGeom prst="rect">
            <a:avLst/>
          </a:prstGeom>
          <a:noFill/>
        </p:spPr>
        <p:txBody>
          <a:bodyPr wrap="none" rtlCol="0">
            <a:spAutoFit/>
          </a:bodyPr>
          <a:lstStyle/>
          <a:p>
            <a:r>
              <a:rPr lang="en-GB" b="1" dirty="0"/>
              <a:t>target</a:t>
            </a:r>
          </a:p>
        </p:txBody>
      </p:sp>
      <p:pic>
        <p:nvPicPr>
          <p:cNvPr id="10" name="Picture 9">
            <a:extLst>
              <a:ext uri="{FF2B5EF4-FFF2-40B4-BE49-F238E27FC236}">
                <a16:creationId xmlns:a16="http://schemas.microsoft.com/office/drawing/2014/main" id="{77E4ABA5-7B1B-BC4C-BA99-353110B85198}"/>
              </a:ext>
            </a:extLst>
          </p:cNvPr>
          <p:cNvPicPr>
            <a:picLocks noChangeAspect="1"/>
          </p:cNvPicPr>
          <p:nvPr/>
        </p:nvPicPr>
        <p:blipFill>
          <a:blip r:embed="rId4"/>
          <a:stretch>
            <a:fillRect/>
          </a:stretch>
        </p:blipFill>
        <p:spPr>
          <a:xfrm>
            <a:off x="64701" y="1200170"/>
            <a:ext cx="5664929" cy="4452059"/>
          </a:xfrm>
          <a:prstGeom prst="rect">
            <a:avLst/>
          </a:prstGeom>
          <a:ln>
            <a:solidFill>
              <a:srgbClr val="002060"/>
            </a:solidFill>
          </a:ln>
        </p:spPr>
      </p:pic>
      <p:sp>
        <p:nvSpPr>
          <p:cNvPr id="15" name="TextBox 14">
            <a:extLst>
              <a:ext uri="{FF2B5EF4-FFF2-40B4-BE49-F238E27FC236}">
                <a16:creationId xmlns:a16="http://schemas.microsoft.com/office/drawing/2014/main" id="{43292D4D-8013-0C43-B784-0539BB8C8B00}"/>
              </a:ext>
            </a:extLst>
          </p:cNvPr>
          <p:cNvSpPr txBox="1"/>
          <p:nvPr/>
        </p:nvSpPr>
        <p:spPr>
          <a:xfrm>
            <a:off x="365713" y="156530"/>
            <a:ext cx="3819251" cy="584775"/>
          </a:xfrm>
          <a:prstGeom prst="rect">
            <a:avLst/>
          </a:prstGeom>
          <a:noFill/>
        </p:spPr>
        <p:txBody>
          <a:bodyPr wrap="none" rtlCol="0">
            <a:spAutoFit/>
          </a:bodyPr>
          <a:lstStyle/>
          <a:p>
            <a:r>
              <a:rPr lang="en-GB" sz="3200" b="1" dirty="0"/>
              <a:t>Wo </a:t>
            </a:r>
            <a:r>
              <a:rPr lang="en-GB" sz="3200" b="1" dirty="0" err="1"/>
              <a:t>ist</a:t>
            </a:r>
            <a:r>
              <a:rPr lang="en-GB" sz="3200" b="1" dirty="0"/>
              <a:t> </a:t>
            </a:r>
            <a:r>
              <a:rPr lang="en-GB" sz="3200" b="1" dirty="0">
                <a:solidFill>
                  <a:srgbClr val="FF0000"/>
                </a:solidFill>
              </a:rPr>
              <a:t>das</a:t>
            </a:r>
            <a:r>
              <a:rPr lang="en-GB" sz="3200" b="1" dirty="0"/>
              <a:t> </a:t>
            </a:r>
            <a:r>
              <a:rPr lang="en-GB" sz="3200" b="1" dirty="0" err="1"/>
              <a:t>gelbe</a:t>
            </a:r>
            <a:r>
              <a:rPr lang="en-GB" sz="3200" b="1" dirty="0"/>
              <a:t>…</a:t>
            </a:r>
          </a:p>
        </p:txBody>
      </p:sp>
      <p:sp>
        <p:nvSpPr>
          <p:cNvPr id="16" name="TextBox 15">
            <a:extLst>
              <a:ext uri="{FF2B5EF4-FFF2-40B4-BE49-F238E27FC236}">
                <a16:creationId xmlns:a16="http://schemas.microsoft.com/office/drawing/2014/main" id="{FF28B1EA-FC9E-B948-8D44-50F5FE2B4790}"/>
              </a:ext>
            </a:extLst>
          </p:cNvPr>
          <p:cNvSpPr txBox="1"/>
          <p:nvPr/>
        </p:nvSpPr>
        <p:spPr>
          <a:xfrm>
            <a:off x="1245883" y="5835634"/>
            <a:ext cx="3304110" cy="584775"/>
          </a:xfrm>
          <a:prstGeom prst="rect">
            <a:avLst/>
          </a:prstGeom>
          <a:noFill/>
        </p:spPr>
        <p:txBody>
          <a:bodyPr wrap="none" rtlCol="0">
            <a:spAutoFit/>
          </a:bodyPr>
          <a:lstStyle/>
          <a:p>
            <a:r>
              <a:rPr lang="en-GB" sz="3200" b="1" dirty="0"/>
              <a:t>Same Condition</a:t>
            </a:r>
          </a:p>
        </p:txBody>
      </p:sp>
      <p:sp>
        <p:nvSpPr>
          <p:cNvPr id="17" name="TextBox 16">
            <a:extLst>
              <a:ext uri="{FF2B5EF4-FFF2-40B4-BE49-F238E27FC236}">
                <a16:creationId xmlns:a16="http://schemas.microsoft.com/office/drawing/2014/main" id="{1EE95BA1-E45D-A842-B8EA-8289470F9281}"/>
              </a:ext>
            </a:extLst>
          </p:cNvPr>
          <p:cNvSpPr txBox="1"/>
          <p:nvPr/>
        </p:nvSpPr>
        <p:spPr>
          <a:xfrm>
            <a:off x="7258337" y="5829268"/>
            <a:ext cx="3894015" cy="584775"/>
          </a:xfrm>
          <a:prstGeom prst="rect">
            <a:avLst/>
          </a:prstGeom>
          <a:noFill/>
        </p:spPr>
        <p:txBody>
          <a:bodyPr wrap="none" rtlCol="0">
            <a:spAutoFit/>
          </a:bodyPr>
          <a:lstStyle/>
          <a:p>
            <a:r>
              <a:rPr lang="en-GB" sz="3200" b="1" dirty="0"/>
              <a:t>Different Condition</a:t>
            </a:r>
          </a:p>
        </p:txBody>
      </p:sp>
      <p:sp>
        <p:nvSpPr>
          <p:cNvPr id="2" name="Oval 1">
            <a:extLst>
              <a:ext uri="{FF2B5EF4-FFF2-40B4-BE49-F238E27FC236}">
                <a16:creationId xmlns:a16="http://schemas.microsoft.com/office/drawing/2014/main" id="{3B7B065A-8480-9B4E-9162-E8A645B24E52}"/>
              </a:ext>
            </a:extLst>
          </p:cNvPr>
          <p:cNvSpPr/>
          <p:nvPr/>
        </p:nvSpPr>
        <p:spPr>
          <a:xfrm>
            <a:off x="6141343" y="3635713"/>
            <a:ext cx="2619632" cy="209319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E1D5BA24-03DE-1344-8556-6CBEE84B21B0}"/>
              </a:ext>
            </a:extLst>
          </p:cNvPr>
          <p:cNvSpPr txBox="1"/>
          <p:nvPr/>
        </p:nvSpPr>
        <p:spPr>
          <a:xfrm>
            <a:off x="772283" y="1626038"/>
            <a:ext cx="825867" cy="369332"/>
          </a:xfrm>
          <a:prstGeom prst="rect">
            <a:avLst/>
          </a:prstGeom>
          <a:noFill/>
        </p:spPr>
        <p:txBody>
          <a:bodyPr wrap="none" rtlCol="0">
            <a:spAutoFit/>
          </a:bodyPr>
          <a:lstStyle/>
          <a:p>
            <a:r>
              <a:rPr lang="en-GB" b="1" dirty="0"/>
              <a:t>target</a:t>
            </a:r>
          </a:p>
        </p:txBody>
      </p:sp>
      <p:sp>
        <p:nvSpPr>
          <p:cNvPr id="19" name="Oval 18">
            <a:extLst>
              <a:ext uri="{FF2B5EF4-FFF2-40B4-BE49-F238E27FC236}">
                <a16:creationId xmlns:a16="http://schemas.microsoft.com/office/drawing/2014/main" id="{D3C6F3C6-6220-A743-87D0-3DDE89AF9811}"/>
              </a:ext>
            </a:extLst>
          </p:cNvPr>
          <p:cNvSpPr/>
          <p:nvPr/>
        </p:nvSpPr>
        <p:spPr>
          <a:xfrm>
            <a:off x="371091" y="1276236"/>
            <a:ext cx="2619632" cy="209319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F5DA08D1-97C4-D041-8EC6-3DA4CBDB4DEA}"/>
              </a:ext>
            </a:extLst>
          </p:cNvPr>
          <p:cNvSpPr txBox="1"/>
          <p:nvPr/>
        </p:nvSpPr>
        <p:spPr>
          <a:xfrm>
            <a:off x="2760069" y="577262"/>
            <a:ext cx="825867" cy="369332"/>
          </a:xfrm>
          <a:prstGeom prst="rect">
            <a:avLst/>
          </a:prstGeom>
          <a:noFill/>
        </p:spPr>
        <p:txBody>
          <a:bodyPr wrap="none" rtlCol="0">
            <a:spAutoFit/>
          </a:bodyPr>
          <a:lstStyle/>
          <a:p>
            <a:r>
              <a:rPr lang="en-GB" dirty="0"/>
              <a:t>yellow</a:t>
            </a:r>
          </a:p>
        </p:txBody>
      </p:sp>
      <p:sp>
        <p:nvSpPr>
          <p:cNvPr id="32" name="TextBox 31">
            <a:extLst>
              <a:ext uri="{FF2B5EF4-FFF2-40B4-BE49-F238E27FC236}">
                <a16:creationId xmlns:a16="http://schemas.microsoft.com/office/drawing/2014/main" id="{C966D9F3-088A-2A47-A2DC-FD93E5F27D29}"/>
              </a:ext>
            </a:extLst>
          </p:cNvPr>
          <p:cNvSpPr txBox="1"/>
          <p:nvPr/>
        </p:nvSpPr>
        <p:spPr>
          <a:xfrm>
            <a:off x="711121" y="653033"/>
            <a:ext cx="1095172" cy="369332"/>
          </a:xfrm>
          <a:prstGeom prst="rect">
            <a:avLst/>
          </a:prstGeom>
          <a:noFill/>
        </p:spPr>
        <p:txBody>
          <a:bodyPr wrap="none" rtlCol="0">
            <a:spAutoFit/>
          </a:bodyPr>
          <a:lstStyle/>
          <a:p>
            <a:r>
              <a:rPr lang="en-GB" dirty="0"/>
              <a:t>Where is</a:t>
            </a:r>
          </a:p>
        </p:txBody>
      </p:sp>
    </p:spTree>
    <p:extLst>
      <p:ext uri="{BB962C8B-B14F-4D97-AF65-F5344CB8AC3E}">
        <p14:creationId xmlns:p14="http://schemas.microsoft.com/office/powerpoint/2010/main" val="227737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A42D01A-CA93-844F-9FC0-113DC937957D}"/>
              </a:ext>
            </a:extLst>
          </p:cNvPr>
          <p:cNvPicPr>
            <a:picLocks noChangeAspect="1"/>
          </p:cNvPicPr>
          <p:nvPr/>
        </p:nvPicPr>
        <p:blipFill>
          <a:blip r:embed="rId3"/>
          <a:stretch>
            <a:fillRect/>
          </a:stretch>
        </p:blipFill>
        <p:spPr>
          <a:xfrm>
            <a:off x="5947546" y="1200170"/>
            <a:ext cx="5495219" cy="4452059"/>
          </a:xfrm>
          <a:prstGeom prst="rect">
            <a:avLst/>
          </a:prstGeom>
          <a:ln>
            <a:solidFill>
              <a:srgbClr val="002060"/>
            </a:solidFill>
          </a:ln>
        </p:spPr>
      </p:pic>
      <p:sp>
        <p:nvSpPr>
          <p:cNvPr id="6" name="TextBox 5">
            <a:extLst>
              <a:ext uri="{FF2B5EF4-FFF2-40B4-BE49-F238E27FC236}">
                <a16:creationId xmlns:a16="http://schemas.microsoft.com/office/drawing/2014/main" id="{DCBE0E77-DE57-BA4B-9B7A-AF67005E70D9}"/>
              </a:ext>
            </a:extLst>
          </p:cNvPr>
          <p:cNvSpPr txBox="1"/>
          <p:nvPr/>
        </p:nvSpPr>
        <p:spPr>
          <a:xfrm>
            <a:off x="6049151" y="4290930"/>
            <a:ext cx="825867" cy="369332"/>
          </a:xfrm>
          <a:prstGeom prst="rect">
            <a:avLst/>
          </a:prstGeom>
          <a:noFill/>
        </p:spPr>
        <p:txBody>
          <a:bodyPr wrap="none" rtlCol="0">
            <a:spAutoFit/>
          </a:bodyPr>
          <a:lstStyle/>
          <a:p>
            <a:r>
              <a:rPr lang="en-GB" b="1" dirty="0"/>
              <a:t>target</a:t>
            </a:r>
          </a:p>
        </p:txBody>
      </p:sp>
      <p:pic>
        <p:nvPicPr>
          <p:cNvPr id="10" name="Picture 9">
            <a:extLst>
              <a:ext uri="{FF2B5EF4-FFF2-40B4-BE49-F238E27FC236}">
                <a16:creationId xmlns:a16="http://schemas.microsoft.com/office/drawing/2014/main" id="{77E4ABA5-7B1B-BC4C-BA99-353110B85198}"/>
              </a:ext>
            </a:extLst>
          </p:cNvPr>
          <p:cNvPicPr>
            <a:picLocks noChangeAspect="1"/>
          </p:cNvPicPr>
          <p:nvPr/>
        </p:nvPicPr>
        <p:blipFill>
          <a:blip r:embed="rId4"/>
          <a:stretch>
            <a:fillRect/>
          </a:stretch>
        </p:blipFill>
        <p:spPr>
          <a:xfrm>
            <a:off x="64701" y="1200170"/>
            <a:ext cx="5664929" cy="4452059"/>
          </a:xfrm>
          <a:prstGeom prst="rect">
            <a:avLst/>
          </a:prstGeom>
          <a:ln>
            <a:solidFill>
              <a:srgbClr val="002060"/>
            </a:solidFill>
          </a:ln>
        </p:spPr>
      </p:pic>
      <p:sp>
        <p:nvSpPr>
          <p:cNvPr id="15" name="TextBox 14">
            <a:extLst>
              <a:ext uri="{FF2B5EF4-FFF2-40B4-BE49-F238E27FC236}">
                <a16:creationId xmlns:a16="http://schemas.microsoft.com/office/drawing/2014/main" id="{43292D4D-8013-0C43-B784-0539BB8C8B00}"/>
              </a:ext>
            </a:extLst>
          </p:cNvPr>
          <p:cNvSpPr txBox="1"/>
          <p:nvPr/>
        </p:nvSpPr>
        <p:spPr>
          <a:xfrm>
            <a:off x="365713" y="156530"/>
            <a:ext cx="3819251" cy="584775"/>
          </a:xfrm>
          <a:prstGeom prst="rect">
            <a:avLst/>
          </a:prstGeom>
          <a:noFill/>
        </p:spPr>
        <p:txBody>
          <a:bodyPr wrap="none" rtlCol="0">
            <a:spAutoFit/>
          </a:bodyPr>
          <a:lstStyle/>
          <a:p>
            <a:r>
              <a:rPr lang="en-GB" sz="3200" b="1" dirty="0"/>
              <a:t>Wo </a:t>
            </a:r>
            <a:r>
              <a:rPr lang="en-GB" sz="3200" b="1" dirty="0" err="1"/>
              <a:t>ist</a:t>
            </a:r>
            <a:r>
              <a:rPr lang="en-GB" sz="3200" b="1" dirty="0"/>
              <a:t> </a:t>
            </a:r>
            <a:r>
              <a:rPr lang="en-GB" sz="3200" b="1" dirty="0">
                <a:solidFill>
                  <a:srgbClr val="FF0000"/>
                </a:solidFill>
              </a:rPr>
              <a:t>das</a:t>
            </a:r>
            <a:r>
              <a:rPr lang="en-GB" sz="3200" b="1" dirty="0"/>
              <a:t> </a:t>
            </a:r>
            <a:r>
              <a:rPr lang="en-GB" sz="3200" b="1" dirty="0" err="1"/>
              <a:t>gelbe</a:t>
            </a:r>
            <a:r>
              <a:rPr lang="en-GB" sz="3200" b="1" dirty="0"/>
              <a:t>…</a:t>
            </a:r>
          </a:p>
        </p:txBody>
      </p:sp>
      <p:sp>
        <p:nvSpPr>
          <p:cNvPr id="16" name="TextBox 15">
            <a:extLst>
              <a:ext uri="{FF2B5EF4-FFF2-40B4-BE49-F238E27FC236}">
                <a16:creationId xmlns:a16="http://schemas.microsoft.com/office/drawing/2014/main" id="{FF28B1EA-FC9E-B948-8D44-50F5FE2B4790}"/>
              </a:ext>
            </a:extLst>
          </p:cNvPr>
          <p:cNvSpPr txBox="1"/>
          <p:nvPr/>
        </p:nvSpPr>
        <p:spPr>
          <a:xfrm>
            <a:off x="1245883" y="5835634"/>
            <a:ext cx="3304110" cy="584775"/>
          </a:xfrm>
          <a:prstGeom prst="rect">
            <a:avLst/>
          </a:prstGeom>
          <a:noFill/>
        </p:spPr>
        <p:txBody>
          <a:bodyPr wrap="none" rtlCol="0">
            <a:spAutoFit/>
          </a:bodyPr>
          <a:lstStyle/>
          <a:p>
            <a:r>
              <a:rPr lang="en-GB" sz="3200" b="1" dirty="0"/>
              <a:t>Same Condition</a:t>
            </a:r>
          </a:p>
        </p:txBody>
      </p:sp>
      <p:sp>
        <p:nvSpPr>
          <p:cNvPr id="17" name="TextBox 16">
            <a:extLst>
              <a:ext uri="{FF2B5EF4-FFF2-40B4-BE49-F238E27FC236}">
                <a16:creationId xmlns:a16="http://schemas.microsoft.com/office/drawing/2014/main" id="{1EE95BA1-E45D-A842-B8EA-8289470F9281}"/>
              </a:ext>
            </a:extLst>
          </p:cNvPr>
          <p:cNvSpPr txBox="1"/>
          <p:nvPr/>
        </p:nvSpPr>
        <p:spPr>
          <a:xfrm>
            <a:off x="7258337" y="5829268"/>
            <a:ext cx="3894015" cy="584775"/>
          </a:xfrm>
          <a:prstGeom prst="rect">
            <a:avLst/>
          </a:prstGeom>
          <a:noFill/>
        </p:spPr>
        <p:txBody>
          <a:bodyPr wrap="none" rtlCol="0">
            <a:spAutoFit/>
          </a:bodyPr>
          <a:lstStyle/>
          <a:p>
            <a:r>
              <a:rPr lang="en-GB" sz="3200" b="1" dirty="0"/>
              <a:t>Different Condition</a:t>
            </a:r>
          </a:p>
        </p:txBody>
      </p:sp>
      <p:sp>
        <p:nvSpPr>
          <p:cNvPr id="2" name="Oval 1">
            <a:extLst>
              <a:ext uri="{FF2B5EF4-FFF2-40B4-BE49-F238E27FC236}">
                <a16:creationId xmlns:a16="http://schemas.microsoft.com/office/drawing/2014/main" id="{3B7B065A-8480-9B4E-9162-E8A645B24E52}"/>
              </a:ext>
            </a:extLst>
          </p:cNvPr>
          <p:cNvSpPr/>
          <p:nvPr/>
        </p:nvSpPr>
        <p:spPr>
          <a:xfrm>
            <a:off x="5979247" y="3519082"/>
            <a:ext cx="2619632" cy="209319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E1D5BA24-03DE-1344-8556-6CBEE84B21B0}"/>
              </a:ext>
            </a:extLst>
          </p:cNvPr>
          <p:cNvSpPr txBox="1"/>
          <p:nvPr/>
        </p:nvSpPr>
        <p:spPr>
          <a:xfrm>
            <a:off x="772283" y="1626038"/>
            <a:ext cx="825867" cy="369332"/>
          </a:xfrm>
          <a:prstGeom prst="rect">
            <a:avLst/>
          </a:prstGeom>
          <a:noFill/>
        </p:spPr>
        <p:txBody>
          <a:bodyPr wrap="none" rtlCol="0">
            <a:spAutoFit/>
          </a:bodyPr>
          <a:lstStyle/>
          <a:p>
            <a:r>
              <a:rPr lang="en-GB" b="1" dirty="0"/>
              <a:t>target</a:t>
            </a:r>
          </a:p>
        </p:txBody>
      </p:sp>
      <p:sp>
        <p:nvSpPr>
          <p:cNvPr id="19" name="Oval 18">
            <a:extLst>
              <a:ext uri="{FF2B5EF4-FFF2-40B4-BE49-F238E27FC236}">
                <a16:creationId xmlns:a16="http://schemas.microsoft.com/office/drawing/2014/main" id="{D3C6F3C6-6220-A743-87D0-3DDE89AF9811}"/>
              </a:ext>
            </a:extLst>
          </p:cNvPr>
          <p:cNvSpPr/>
          <p:nvPr/>
        </p:nvSpPr>
        <p:spPr>
          <a:xfrm>
            <a:off x="371091" y="1276236"/>
            <a:ext cx="2619632" cy="209319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Oval 19">
            <a:extLst>
              <a:ext uri="{FF2B5EF4-FFF2-40B4-BE49-F238E27FC236}">
                <a16:creationId xmlns:a16="http://schemas.microsoft.com/office/drawing/2014/main" id="{0672DE65-06B5-AE47-8F28-199F2D020587}"/>
              </a:ext>
            </a:extLst>
          </p:cNvPr>
          <p:cNvSpPr/>
          <p:nvPr/>
        </p:nvSpPr>
        <p:spPr>
          <a:xfrm>
            <a:off x="212831" y="3519082"/>
            <a:ext cx="2619632" cy="209319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val 20">
            <a:extLst>
              <a:ext uri="{FF2B5EF4-FFF2-40B4-BE49-F238E27FC236}">
                <a16:creationId xmlns:a16="http://schemas.microsoft.com/office/drawing/2014/main" id="{3ACDA21A-C58F-3C4B-A808-4B72D9054C79}"/>
              </a:ext>
            </a:extLst>
          </p:cNvPr>
          <p:cNvSpPr/>
          <p:nvPr/>
        </p:nvSpPr>
        <p:spPr>
          <a:xfrm>
            <a:off x="2991072" y="3561835"/>
            <a:ext cx="2619632" cy="209319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87FB6E4E-84F6-904F-BACA-940CCC945FB7}"/>
              </a:ext>
            </a:extLst>
          </p:cNvPr>
          <p:cNvSpPr txBox="1"/>
          <p:nvPr/>
        </p:nvSpPr>
        <p:spPr>
          <a:xfrm>
            <a:off x="955186" y="3619157"/>
            <a:ext cx="1569660" cy="369332"/>
          </a:xfrm>
          <a:prstGeom prst="rect">
            <a:avLst/>
          </a:prstGeom>
          <a:noFill/>
        </p:spPr>
        <p:txBody>
          <a:bodyPr wrap="none" rtlCol="0">
            <a:spAutoFit/>
          </a:bodyPr>
          <a:lstStyle/>
          <a:p>
            <a:r>
              <a:rPr lang="en-GB" b="1" dirty="0"/>
              <a:t>competitor 1</a:t>
            </a:r>
          </a:p>
        </p:txBody>
      </p:sp>
      <p:sp>
        <p:nvSpPr>
          <p:cNvPr id="23" name="TextBox 22">
            <a:extLst>
              <a:ext uri="{FF2B5EF4-FFF2-40B4-BE49-F238E27FC236}">
                <a16:creationId xmlns:a16="http://schemas.microsoft.com/office/drawing/2014/main" id="{9E847A8B-A314-A64C-89A9-4EDEA8E55921}"/>
              </a:ext>
            </a:extLst>
          </p:cNvPr>
          <p:cNvSpPr txBox="1"/>
          <p:nvPr/>
        </p:nvSpPr>
        <p:spPr>
          <a:xfrm>
            <a:off x="3585936" y="3613665"/>
            <a:ext cx="1569660" cy="369332"/>
          </a:xfrm>
          <a:prstGeom prst="rect">
            <a:avLst/>
          </a:prstGeom>
          <a:noFill/>
        </p:spPr>
        <p:txBody>
          <a:bodyPr wrap="none" rtlCol="0">
            <a:spAutoFit/>
          </a:bodyPr>
          <a:lstStyle/>
          <a:p>
            <a:r>
              <a:rPr lang="en-GB" b="1" dirty="0"/>
              <a:t>competitor 2</a:t>
            </a:r>
          </a:p>
        </p:txBody>
      </p:sp>
      <p:sp>
        <p:nvSpPr>
          <p:cNvPr id="24" name="Oval 23">
            <a:extLst>
              <a:ext uri="{FF2B5EF4-FFF2-40B4-BE49-F238E27FC236}">
                <a16:creationId xmlns:a16="http://schemas.microsoft.com/office/drawing/2014/main" id="{33B23EDA-AB23-BF47-8AE1-4B19F5F791D9}"/>
              </a:ext>
            </a:extLst>
          </p:cNvPr>
          <p:cNvSpPr/>
          <p:nvPr/>
        </p:nvSpPr>
        <p:spPr>
          <a:xfrm>
            <a:off x="6039754" y="1302860"/>
            <a:ext cx="2619632" cy="209319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41D48913-9300-3543-8783-66BBC7CEEFE8}"/>
              </a:ext>
            </a:extLst>
          </p:cNvPr>
          <p:cNvSpPr txBox="1"/>
          <p:nvPr/>
        </p:nvSpPr>
        <p:spPr>
          <a:xfrm>
            <a:off x="6575740" y="1360723"/>
            <a:ext cx="1569660" cy="369332"/>
          </a:xfrm>
          <a:prstGeom prst="rect">
            <a:avLst/>
          </a:prstGeom>
          <a:noFill/>
        </p:spPr>
        <p:txBody>
          <a:bodyPr wrap="none" rtlCol="0">
            <a:spAutoFit/>
          </a:bodyPr>
          <a:lstStyle/>
          <a:p>
            <a:r>
              <a:rPr lang="en-GB" b="1" dirty="0"/>
              <a:t>competitor 1</a:t>
            </a:r>
          </a:p>
        </p:txBody>
      </p:sp>
      <p:sp>
        <p:nvSpPr>
          <p:cNvPr id="26" name="Oval 25">
            <a:extLst>
              <a:ext uri="{FF2B5EF4-FFF2-40B4-BE49-F238E27FC236}">
                <a16:creationId xmlns:a16="http://schemas.microsoft.com/office/drawing/2014/main" id="{073B1585-4FAB-A64B-923E-F9DCE2E7FEF7}"/>
              </a:ext>
            </a:extLst>
          </p:cNvPr>
          <p:cNvSpPr/>
          <p:nvPr/>
        </p:nvSpPr>
        <p:spPr>
          <a:xfrm>
            <a:off x="8935721" y="1520471"/>
            <a:ext cx="2619632" cy="209319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TextBox 26">
            <a:extLst>
              <a:ext uri="{FF2B5EF4-FFF2-40B4-BE49-F238E27FC236}">
                <a16:creationId xmlns:a16="http://schemas.microsoft.com/office/drawing/2014/main" id="{9102E109-9CC5-5643-87AC-1C6FF811D1FD}"/>
              </a:ext>
            </a:extLst>
          </p:cNvPr>
          <p:cNvSpPr txBox="1"/>
          <p:nvPr/>
        </p:nvSpPr>
        <p:spPr>
          <a:xfrm>
            <a:off x="9582692" y="1319749"/>
            <a:ext cx="1569660" cy="369332"/>
          </a:xfrm>
          <a:prstGeom prst="rect">
            <a:avLst/>
          </a:prstGeom>
          <a:noFill/>
        </p:spPr>
        <p:txBody>
          <a:bodyPr wrap="none" rtlCol="0">
            <a:spAutoFit/>
          </a:bodyPr>
          <a:lstStyle/>
          <a:p>
            <a:r>
              <a:rPr lang="en-GB" b="1" dirty="0"/>
              <a:t>competitor 2</a:t>
            </a:r>
          </a:p>
        </p:txBody>
      </p:sp>
      <p:sp>
        <p:nvSpPr>
          <p:cNvPr id="3" name="TextBox 2">
            <a:extLst>
              <a:ext uri="{FF2B5EF4-FFF2-40B4-BE49-F238E27FC236}">
                <a16:creationId xmlns:a16="http://schemas.microsoft.com/office/drawing/2014/main" id="{F5DA08D1-97C4-D041-8EC6-3DA4CBDB4DEA}"/>
              </a:ext>
            </a:extLst>
          </p:cNvPr>
          <p:cNvSpPr txBox="1"/>
          <p:nvPr/>
        </p:nvSpPr>
        <p:spPr>
          <a:xfrm>
            <a:off x="2760069" y="577262"/>
            <a:ext cx="825867" cy="369332"/>
          </a:xfrm>
          <a:prstGeom prst="rect">
            <a:avLst/>
          </a:prstGeom>
          <a:noFill/>
        </p:spPr>
        <p:txBody>
          <a:bodyPr wrap="none" rtlCol="0">
            <a:spAutoFit/>
          </a:bodyPr>
          <a:lstStyle/>
          <a:p>
            <a:r>
              <a:rPr lang="en-GB" dirty="0"/>
              <a:t>yellow</a:t>
            </a:r>
          </a:p>
        </p:txBody>
      </p:sp>
      <p:sp>
        <p:nvSpPr>
          <p:cNvPr id="32" name="TextBox 31">
            <a:extLst>
              <a:ext uri="{FF2B5EF4-FFF2-40B4-BE49-F238E27FC236}">
                <a16:creationId xmlns:a16="http://schemas.microsoft.com/office/drawing/2014/main" id="{D1302919-0F9D-8547-BAF0-87D068D72034}"/>
              </a:ext>
            </a:extLst>
          </p:cNvPr>
          <p:cNvSpPr txBox="1"/>
          <p:nvPr/>
        </p:nvSpPr>
        <p:spPr>
          <a:xfrm>
            <a:off x="711121" y="653033"/>
            <a:ext cx="1095172" cy="369332"/>
          </a:xfrm>
          <a:prstGeom prst="rect">
            <a:avLst/>
          </a:prstGeom>
          <a:noFill/>
        </p:spPr>
        <p:txBody>
          <a:bodyPr wrap="none" rtlCol="0">
            <a:spAutoFit/>
          </a:bodyPr>
          <a:lstStyle/>
          <a:p>
            <a:r>
              <a:rPr lang="en-GB" dirty="0"/>
              <a:t>Where is</a:t>
            </a:r>
          </a:p>
        </p:txBody>
      </p:sp>
    </p:spTree>
    <p:extLst>
      <p:ext uri="{BB962C8B-B14F-4D97-AF65-F5344CB8AC3E}">
        <p14:creationId xmlns:p14="http://schemas.microsoft.com/office/powerpoint/2010/main" val="19912780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A42D01A-CA93-844F-9FC0-113DC937957D}"/>
              </a:ext>
            </a:extLst>
          </p:cNvPr>
          <p:cNvPicPr>
            <a:picLocks noChangeAspect="1"/>
          </p:cNvPicPr>
          <p:nvPr/>
        </p:nvPicPr>
        <p:blipFill>
          <a:blip r:embed="rId3"/>
          <a:stretch>
            <a:fillRect/>
          </a:stretch>
        </p:blipFill>
        <p:spPr>
          <a:xfrm>
            <a:off x="6090074" y="1238873"/>
            <a:ext cx="5495219" cy="4452059"/>
          </a:xfrm>
          <a:prstGeom prst="rect">
            <a:avLst/>
          </a:prstGeom>
          <a:ln>
            <a:solidFill>
              <a:srgbClr val="002060"/>
            </a:solidFill>
          </a:ln>
        </p:spPr>
      </p:pic>
      <p:sp>
        <p:nvSpPr>
          <p:cNvPr id="6" name="TextBox 5">
            <a:extLst>
              <a:ext uri="{FF2B5EF4-FFF2-40B4-BE49-F238E27FC236}">
                <a16:creationId xmlns:a16="http://schemas.microsoft.com/office/drawing/2014/main" id="{DCBE0E77-DE57-BA4B-9B7A-AF67005E70D9}"/>
              </a:ext>
            </a:extLst>
          </p:cNvPr>
          <p:cNvSpPr txBox="1"/>
          <p:nvPr/>
        </p:nvSpPr>
        <p:spPr>
          <a:xfrm>
            <a:off x="7018611" y="3333065"/>
            <a:ext cx="825867" cy="369332"/>
          </a:xfrm>
          <a:prstGeom prst="rect">
            <a:avLst/>
          </a:prstGeom>
          <a:noFill/>
        </p:spPr>
        <p:txBody>
          <a:bodyPr wrap="none" rtlCol="0">
            <a:spAutoFit/>
          </a:bodyPr>
          <a:lstStyle/>
          <a:p>
            <a:r>
              <a:rPr lang="en-GB" b="1" dirty="0"/>
              <a:t>target</a:t>
            </a:r>
          </a:p>
        </p:txBody>
      </p:sp>
      <p:pic>
        <p:nvPicPr>
          <p:cNvPr id="10" name="Picture 9">
            <a:extLst>
              <a:ext uri="{FF2B5EF4-FFF2-40B4-BE49-F238E27FC236}">
                <a16:creationId xmlns:a16="http://schemas.microsoft.com/office/drawing/2014/main" id="{77E4ABA5-7B1B-BC4C-BA99-353110B85198}"/>
              </a:ext>
            </a:extLst>
          </p:cNvPr>
          <p:cNvPicPr>
            <a:picLocks noChangeAspect="1"/>
          </p:cNvPicPr>
          <p:nvPr/>
        </p:nvPicPr>
        <p:blipFill>
          <a:blip r:embed="rId4"/>
          <a:stretch>
            <a:fillRect/>
          </a:stretch>
        </p:blipFill>
        <p:spPr>
          <a:xfrm>
            <a:off x="64701" y="1200170"/>
            <a:ext cx="5664929" cy="4452059"/>
          </a:xfrm>
          <a:prstGeom prst="rect">
            <a:avLst/>
          </a:prstGeom>
          <a:ln>
            <a:solidFill>
              <a:srgbClr val="002060"/>
            </a:solidFill>
          </a:ln>
        </p:spPr>
      </p:pic>
      <p:sp>
        <p:nvSpPr>
          <p:cNvPr id="15" name="TextBox 14">
            <a:extLst>
              <a:ext uri="{FF2B5EF4-FFF2-40B4-BE49-F238E27FC236}">
                <a16:creationId xmlns:a16="http://schemas.microsoft.com/office/drawing/2014/main" id="{43292D4D-8013-0C43-B784-0539BB8C8B00}"/>
              </a:ext>
            </a:extLst>
          </p:cNvPr>
          <p:cNvSpPr txBox="1"/>
          <p:nvPr/>
        </p:nvSpPr>
        <p:spPr>
          <a:xfrm>
            <a:off x="365713" y="156530"/>
            <a:ext cx="3819251" cy="584775"/>
          </a:xfrm>
          <a:prstGeom prst="rect">
            <a:avLst/>
          </a:prstGeom>
          <a:noFill/>
        </p:spPr>
        <p:txBody>
          <a:bodyPr wrap="none" rtlCol="0">
            <a:spAutoFit/>
          </a:bodyPr>
          <a:lstStyle/>
          <a:p>
            <a:r>
              <a:rPr lang="en-GB" sz="3200" b="1" dirty="0"/>
              <a:t>Wo </a:t>
            </a:r>
            <a:r>
              <a:rPr lang="en-GB" sz="3200" b="1" dirty="0" err="1"/>
              <a:t>ist</a:t>
            </a:r>
            <a:r>
              <a:rPr lang="en-GB" sz="3200" b="1" dirty="0"/>
              <a:t> </a:t>
            </a:r>
            <a:r>
              <a:rPr lang="en-GB" sz="3200" b="1" dirty="0">
                <a:solidFill>
                  <a:srgbClr val="FF0000"/>
                </a:solidFill>
              </a:rPr>
              <a:t>das</a:t>
            </a:r>
            <a:r>
              <a:rPr lang="en-GB" sz="3200" b="1" dirty="0"/>
              <a:t> </a:t>
            </a:r>
            <a:r>
              <a:rPr lang="en-GB" sz="3200" b="1" dirty="0" err="1"/>
              <a:t>gelbe</a:t>
            </a:r>
            <a:r>
              <a:rPr lang="en-GB" sz="3200" b="1" dirty="0"/>
              <a:t>…</a:t>
            </a:r>
          </a:p>
        </p:txBody>
      </p:sp>
      <p:sp>
        <p:nvSpPr>
          <p:cNvPr id="16" name="TextBox 15">
            <a:extLst>
              <a:ext uri="{FF2B5EF4-FFF2-40B4-BE49-F238E27FC236}">
                <a16:creationId xmlns:a16="http://schemas.microsoft.com/office/drawing/2014/main" id="{FF28B1EA-FC9E-B948-8D44-50F5FE2B4790}"/>
              </a:ext>
            </a:extLst>
          </p:cNvPr>
          <p:cNvSpPr txBox="1"/>
          <p:nvPr/>
        </p:nvSpPr>
        <p:spPr>
          <a:xfrm>
            <a:off x="1245883" y="5835634"/>
            <a:ext cx="3304110" cy="584775"/>
          </a:xfrm>
          <a:prstGeom prst="rect">
            <a:avLst/>
          </a:prstGeom>
          <a:noFill/>
        </p:spPr>
        <p:txBody>
          <a:bodyPr wrap="none" rtlCol="0">
            <a:spAutoFit/>
          </a:bodyPr>
          <a:lstStyle/>
          <a:p>
            <a:r>
              <a:rPr lang="en-GB" sz="3200" b="1" dirty="0"/>
              <a:t>Same Condition</a:t>
            </a:r>
          </a:p>
        </p:txBody>
      </p:sp>
      <p:sp>
        <p:nvSpPr>
          <p:cNvPr id="17" name="TextBox 16">
            <a:extLst>
              <a:ext uri="{FF2B5EF4-FFF2-40B4-BE49-F238E27FC236}">
                <a16:creationId xmlns:a16="http://schemas.microsoft.com/office/drawing/2014/main" id="{1EE95BA1-E45D-A842-B8EA-8289470F9281}"/>
              </a:ext>
            </a:extLst>
          </p:cNvPr>
          <p:cNvSpPr txBox="1"/>
          <p:nvPr/>
        </p:nvSpPr>
        <p:spPr>
          <a:xfrm>
            <a:off x="7258337" y="5829268"/>
            <a:ext cx="3894015" cy="584775"/>
          </a:xfrm>
          <a:prstGeom prst="rect">
            <a:avLst/>
          </a:prstGeom>
          <a:noFill/>
        </p:spPr>
        <p:txBody>
          <a:bodyPr wrap="none" rtlCol="0">
            <a:spAutoFit/>
          </a:bodyPr>
          <a:lstStyle/>
          <a:p>
            <a:r>
              <a:rPr lang="en-GB" sz="3200" b="1" dirty="0"/>
              <a:t>Different Condition</a:t>
            </a:r>
          </a:p>
        </p:txBody>
      </p:sp>
      <p:sp>
        <p:nvSpPr>
          <p:cNvPr id="2" name="Oval 1">
            <a:extLst>
              <a:ext uri="{FF2B5EF4-FFF2-40B4-BE49-F238E27FC236}">
                <a16:creationId xmlns:a16="http://schemas.microsoft.com/office/drawing/2014/main" id="{3B7B065A-8480-9B4E-9162-E8A645B24E52}"/>
              </a:ext>
            </a:extLst>
          </p:cNvPr>
          <p:cNvSpPr/>
          <p:nvPr/>
        </p:nvSpPr>
        <p:spPr>
          <a:xfrm>
            <a:off x="6121728" y="3702397"/>
            <a:ext cx="2619632" cy="209319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E1D5BA24-03DE-1344-8556-6CBEE84B21B0}"/>
              </a:ext>
            </a:extLst>
          </p:cNvPr>
          <p:cNvSpPr txBox="1"/>
          <p:nvPr/>
        </p:nvSpPr>
        <p:spPr>
          <a:xfrm>
            <a:off x="772283" y="1626038"/>
            <a:ext cx="825867" cy="369332"/>
          </a:xfrm>
          <a:prstGeom prst="rect">
            <a:avLst/>
          </a:prstGeom>
          <a:noFill/>
        </p:spPr>
        <p:txBody>
          <a:bodyPr wrap="none" rtlCol="0">
            <a:spAutoFit/>
          </a:bodyPr>
          <a:lstStyle/>
          <a:p>
            <a:r>
              <a:rPr lang="en-GB" b="1" dirty="0"/>
              <a:t>target</a:t>
            </a:r>
          </a:p>
        </p:txBody>
      </p:sp>
      <p:sp>
        <p:nvSpPr>
          <p:cNvPr id="19" name="Oval 18">
            <a:extLst>
              <a:ext uri="{FF2B5EF4-FFF2-40B4-BE49-F238E27FC236}">
                <a16:creationId xmlns:a16="http://schemas.microsoft.com/office/drawing/2014/main" id="{D3C6F3C6-6220-A743-87D0-3DDE89AF9811}"/>
              </a:ext>
            </a:extLst>
          </p:cNvPr>
          <p:cNvSpPr/>
          <p:nvPr/>
        </p:nvSpPr>
        <p:spPr>
          <a:xfrm>
            <a:off x="371091" y="1276236"/>
            <a:ext cx="2619632" cy="209319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Oval 19">
            <a:extLst>
              <a:ext uri="{FF2B5EF4-FFF2-40B4-BE49-F238E27FC236}">
                <a16:creationId xmlns:a16="http://schemas.microsoft.com/office/drawing/2014/main" id="{0672DE65-06B5-AE47-8F28-199F2D020587}"/>
              </a:ext>
            </a:extLst>
          </p:cNvPr>
          <p:cNvSpPr/>
          <p:nvPr/>
        </p:nvSpPr>
        <p:spPr>
          <a:xfrm>
            <a:off x="212831" y="3519082"/>
            <a:ext cx="2619632" cy="209319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val 20">
            <a:extLst>
              <a:ext uri="{FF2B5EF4-FFF2-40B4-BE49-F238E27FC236}">
                <a16:creationId xmlns:a16="http://schemas.microsoft.com/office/drawing/2014/main" id="{3ACDA21A-C58F-3C4B-A808-4B72D9054C79}"/>
              </a:ext>
            </a:extLst>
          </p:cNvPr>
          <p:cNvSpPr/>
          <p:nvPr/>
        </p:nvSpPr>
        <p:spPr>
          <a:xfrm>
            <a:off x="2991072" y="3561835"/>
            <a:ext cx="2619632" cy="209319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87FB6E4E-84F6-904F-BACA-940CCC945FB7}"/>
              </a:ext>
            </a:extLst>
          </p:cNvPr>
          <p:cNvSpPr txBox="1"/>
          <p:nvPr/>
        </p:nvSpPr>
        <p:spPr>
          <a:xfrm>
            <a:off x="955186" y="3619157"/>
            <a:ext cx="1569660" cy="369332"/>
          </a:xfrm>
          <a:prstGeom prst="rect">
            <a:avLst/>
          </a:prstGeom>
          <a:noFill/>
        </p:spPr>
        <p:txBody>
          <a:bodyPr wrap="none" rtlCol="0">
            <a:spAutoFit/>
          </a:bodyPr>
          <a:lstStyle/>
          <a:p>
            <a:r>
              <a:rPr lang="en-GB" b="1" dirty="0"/>
              <a:t>competitor 1</a:t>
            </a:r>
          </a:p>
        </p:txBody>
      </p:sp>
      <p:sp>
        <p:nvSpPr>
          <p:cNvPr id="23" name="TextBox 22">
            <a:extLst>
              <a:ext uri="{FF2B5EF4-FFF2-40B4-BE49-F238E27FC236}">
                <a16:creationId xmlns:a16="http://schemas.microsoft.com/office/drawing/2014/main" id="{9E847A8B-A314-A64C-89A9-4EDEA8E55921}"/>
              </a:ext>
            </a:extLst>
          </p:cNvPr>
          <p:cNvSpPr txBox="1"/>
          <p:nvPr/>
        </p:nvSpPr>
        <p:spPr>
          <a:xfrm>
            <a:off x="3585936" y="3613665"/>
            <a:ext cx="1569660" cy="369332"/>
          </a:xfrm>
          <a:prstGeom prst="rect">
            <a:avLst/>
          </a:prstGeom>
          <a:noFill/>
        </p:spPr>
        <p:txBody>
          <a:bodyPr wrap="none" rtlCol="0">
            <a:spAutoFit/>
          </a:bodyPr>
          <a:lstStyle/>
          <a:p>
            <a:r>
              <a:rPr lang="en-GB" b="1" dirty="0"/>
              <a:t>competitor 2</a:t>
            </a:r>
          </a:p>
        </p:txBody>
      </p:sp>
      <p:sp>
        <p:nvSpPr>
          <p:cNvPr id="24" name="Oval 23">
            <a:extLst>
              <a:ext uri="{FF2B5EF4-FFF2-40B4-BE49-F238E27FC236}">
                <a16:creationId xmlns:a16="http://schemas.microsoft.com/office/drawing/2014/main" id="{33B23EDA-AB23-BF47-8AE1-4B19F5F791D9}"/>
              </a:ext>
            </a:extLst>
          </p:cNvPr>
          <p:cNvSpPr/>
          <p:nvPr/>
        </p:nvSpPr>
        <p:spPr>
          <a:xfrm>
            <a:off x="6146361" y="1240155"/>
            <a:ext cx="2619632" cy="209319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41D48913-9300-3543-8783-66BBC7CEEFE8}"/>
              </a:ext>
            </a:extLst>
          </p:cNvPr>
          <p:cNvSpPr txBox="1"/>
          <p:nvPr/>
        </p:nvSpPr>
        <p:spPr>
          <a:xfrm>
            <a:off x="6602556" y="1203628"/>
            <a:ext cx="1569660" cy="369332"/>
          </a:xfrm>
          <a:prstGeom prst="rect">
            <a:avLst/>
          </a:prstGeom>
          <a:noFill/>
        </p:spPr>
        <p:txBody>
          <a:bodyPr wrap="none" rtlCol="0">
            <a:spAutoFit/>
          </a:bodyPr>
          <a:lstStyle/>
          <a:p>
            <a:r>
              <a:rPr lang="en-GB" b="1" dirty="0"/>
              <a:t>competitor 1</a:t>
            </a:r>
          </a:p>
        </p:txBody>
      </p:sp>
      <p:sp>
        <p:nvSpPr>
          <p:cNvPr id="26" name="Oval 25">
            <a:extLst>
              <a:ext uri="{FF2B5EF4-FFF2-40B4-BE49-F238E27FC236}">
                <a16:creationId xmlns:a16="http://schemas.microsoft.com/office/drawing/2014/main" id="{073B1585-4FAB-A64B-923E-F9DCE2E7FEF7}"/>
              </a:ext>
            </a:extLst>
          </p:cNvPr>
          <p:cNvSpPr/>
          <p:nvPr/>
        </p:nvSpPr>
        <p:spPr>
          <a:xfrm>
            <a:off x="9045143" y="1177624"/>
            <a:ext cx="2619632" cy="209319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TextBox 26">
            <a:extLst>
              <a:ext uri="{FF2B5EF4-FFF2-40B4-BE49-F238E27FC236}">
                <a16:creationId xmlns:a16="http://schemas.microsoft.com/office/drawing/2014/main" id="{9102E109-9CC5-5643-87AC-1C6FF811D1FD}"/>
              </a:ext>
            </a:extLst>
          </p:cNvPr>
          <p:cNvSpPr txBox="1"/>
          <p:nvPr/>
        </p:nvSpPr>
        <p:spPr>
          <a:xfrm>
            <a:off x="10180435" y="1772180"/>
            <a:ext cx="1569660" cy="369332"/>
          </a:xfrm>
          <a:prstGeom prst="rect">
            <a:avLst/>
          </a:prstGeom>
          <a:noFill/>
        </p:spPr>
        <p:txBody>
          <a:bodyPr wrap="none" rtlCol="0">
            <a:spAutoFit/>
          </a:bodyPr>
          <a:lstStyle/>
          <a:p>
            <a:r>
              <a:rPr lang="en-GB" b="1" dirty="0"/>
              <a:t>competitor 2</a:t>
            </a:r>
          </a:p>
        </p:txBody>
      </p:sp>
      <p:sp>
        <p:nvSpPr>
          <p:cNvPr id="28" name="Oval 27">
            <a:extLst>
              <a:ext uri="{FF2B5EF4-FFF2-40B4-BE49-F238E27FC236}">
                <a16:creationId xmlns:a16="http://schemas.microsoft.com/office/drawing/2014/main" id="{85FD1481-45C2-074C-A021-D4AC6FD09581}"/>
              </a:ext>
            </a:extLst>
          </p:cNvPr>
          <p:cNvSpPr/>
          <p:nvPr/>
        </p:nvSpPr>
        <p:spPr>
          <a:xfrm>
            <a:off x="3060950" y="1388294"/>
            <a:ext cx="2619632" cy="2093194"/>
          </a:xfrm>
          <a:prstGeom prst="ellipse">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val 28">
            <a:extLst>
              <a:ext uri="{FF2B5EF4-FFF2-40B4-BE49-F238E27FC236}">
                <a16:creationId xmlns:a16="http://schemas.microsoft.com/office/drawing/2014/main" id="{F0C3E77E-6AAA-8B49-84BB-2017FE2C2E75}"/>
              </a:ext>
            </a:extLst>
          </p:cNvPr>
          <p:cNvSpPr/>
          <p:nvPr/>
        </p:nvSpPr>
        <p:spPr>
          <a:xfrm>
            <a:off x="8965661" y="3587182"/>
            <a:ext cx="2619632" cy="2093194"/>
          </a:xfrm>
          <a:prstGeom prst="ellipse">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TextBox 29">
            <a:extLst>
              <a:ext uri="{FF2B5EF4-FFF2-40B4-BE49-F238E27FC236}">
                <a16:creationId xmlns:a16="http://schemas.microsoft.com/office/drawing/2014/main" id="{3AAB63E2-E12F-BC42-9FEE-23F99F738AC2}"/>
              </a:ext>
            </a:extLst>
          </p:cNvPr>
          <p:cNvSpPr txBox="1"/>
          <p:nvPr/>
        </p:nvSpPr>
        <p:spPr>
          <a:xfrm>
            <a:off x="3663333" y="1735001"/>
            <a:ext cx="1249060" cy="369332"/>
          </a:xfrm>
          <a:prstGeom prst="rect">
            <a:avLst/>
          </a:prstGeom>
          <a:noFill/>
        </p:spPr>
        <p:txBody>
          <a:bodyPr wrap="none" rtlCol="0">
            <a:spAutoFit/>
          </a:bodyPr>
          <a:lstStyle/>
          <a:p>
            <a:r>
              <a:rPr lang="en-GB" b="1" dirty="0"/>
              <a:t>distractor</a:t>
            </a:r>
          </a:p>
        </p:txBody>
      </p:sp>
      <p:sp>
        <p:nvSpPr>
          <p:cNvPr id="31" name="TextBox 30">
            <a:extLst>
              <a:ext uri="{FF2B5EF4-FFF2-40B4-BE49-F238E27FC236}">
                <a16:creationId xmlns:a16="http://schemas.microsoft.com/office/drawing/2014/main" id="{5DF65A31-436D-BE41-A8FA-70F0A1E36BA2}"/>
              </a:ext>
            </a:extLst>
          </p:cNvPr>
          <p:cNvSpPr txBox="1"/>
          <p:nvPr/>
        </p:nvSpPr>
        <p:spPr>
          <a:xfrm>
            <a:off x="9903292" y="3481488"/>
            <a:ext cx="1249060" cy="369332"/>
          </a:xfrm>
          <a:prstGeom prst="rect">
            <a:avLst/>
          </a:prstGeom>
          <a:noFill/>
        </p:spPr>
        <p:txBody>
          <a:bodyPr wrap="none" rtlCol="0">
            <a:spAutoFit/>
          </a:bodyPr>
          <a:lstStyle/>
          <a:p>
            <a:r>
              <a:rPr lang="en-GB" b="1" dirty="0"/>
              <a:t>distractor</a:t>
            </a:r>
          </a:p>
        </p:txBody>
      </p:sp>
      <p:sp>
        <p:nvSpPr>
          <p:cNvPr id="3" name="TextBox 2">
            <a:extLst>
              <a:ext uri="{FF2B5EF4-FFF2-40B4-BE49-F238E27FC236}">
                <a16:creationId xmlns:a16="http://schemas.microsoft.com/office/drawing/2014/main" id="{F5DA08D1-97C4-D041-8EC6-3DA4CBDB4DEA}"/>
              </a:ext>
            </a:extLst>
          </p:cNvPr>
          <p:cNvSpPr txBox="1"/>
          <p:nvPr/>
        </p:nvSpPr>
        <p:spPr>
          <a:xfrm>
            <a:off x="2760069" y="577262"/>
            <a:ext cx="825867" cy="369332"/>
          </a:xfrm>
          <a:prstGeom prst="rect">
            <a:avLst/>
          </a:prstGeom>
          <a:noFill/>
        </p:spPr>
        <p:txBody>
          <a:bodyPr wrap="none" rtlCol="0">
            <a:spAutoFit/>
          </a:bodyPr>
          <a:lstStyle/>
          <a:p>
            <a:r>
              <a:rPr lang="en-GB" dirty="0"/>
              <a:t>yellow</a:t>
            </a:r>
          </a:p>
        </p:txBody>
      </p:sp>
      <p:sp>
        <p:nvSpPr>
          <p:cNvPr id="32" name="TextBox 31">
            <a:extLst>
              <a:ext uri="{FF2B5EF4-FFF2-40B4-BE49-F238E27FC236}">
                <a16:creationId xmlns:a16="http://schemas.microsoft.com/office/drawing/2014/main" id="{6D5D4F15-5E38-7245-BECF-12FF9CC1526D}"/>
              </a:ext>
            </a:extLst>
          </p:cNvPr>
          <p:cNvSpPr txBox="1"/>
          <p:nvPr/>
        </p:nvSpPr>
        <p:spPr>
          <a:xfrm>
            <a:off x="711121" y="653033"/>
            <a:ext cx="1095172" cy="369332"/>
          </a:xfrm>
          <a:prstGeom prst="rect">
            <a:avLst/>
          </a:prstGeom>
          <a:noFill/>
        </p:spPr>
        <p:txBody>
          <a:bodyPr wrap="none" rtlCol="0">
            <a:spAutoFit/>
          </a:bodyPr>
          <a:lstStyle/>
          <a:p>
            <a:r>
              <a:rPr lang="en-GB" dirty="0"/>
              <a:t>Where is</a:t>
            </a:r>
          </a:p>
        </p:txBody>
      </p:sp>
    </p:spTree>
    <p:extLst>
      <p:ext uri="{BB962C8B-B14F-4D97-AF65-F5344CB8AC3E}">
        <p14:creationId xmlns:p14="http://schemas.microsoft.com/office/powerpoint/2010/main" val="12294305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CC2F2-C4ED-6E4E-A8D0-5ADBE7F7D2EA}"/>
              </a:ext>
            </a:extLst>
          </p:cNvPr>
          <p:cNvSpPr>
            <a:spLocks noGrp="1"/>
          </p:cNvSpPr>
          <p:nvPr>
            <p:ph type="title"/>
          </p:nvPr>
        </p:nvSpPr>
        <p:spPr>
          <a:xfrm>
            <a:off x="1110048" y="2338216"/>
            <a:ext cx="10515600" cy="1325563"/>
          </a:xfrm>
        </p:spPr>
        <p:txBody>
          <a:bodyPr/>
          <a:lstStyle/>
          <a:p>
            <a:r>
              <a:rPr lang="en-GB" dirty="0"/>
              <a:t>Let’s try designing our own mini-gender experiment (But keep it simple)!</a:t>
            </a:r>
          </a:p>
        </p:txBody>
      </p:sp>
    </p:spTree>
    <p:extLst>
      <p:ext uri="{BB962C8B-B14F-4D97-AF65-F5344CB8AC3E}">
        <p14:creationId xmlns:p14="http://schemas.microsoft.com/office/powerpoint/2010/main" val="3073112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98C17D-68F7-C24F-9E84-CF63769D7263}"/>
              </a:ext>
            </a:extLst>
          </p:cNvPr>
          <p:cNvPicPr>
            <a:picLocks noChangeAspect="1"/>
          </p:cNvPicPr>
          <p:nvPr/>
        </p:nvPicPr>
        <p:blipFill>
          <a:blip r:embed="rId2"/>
          <a:stretch>
            <a:fillRect/>
          </a:stretch>
        </p:blipFill>
        <p:spPr>
          <a:xfrm>
            <a:off x="124942" y="548600"/>
            <a:ext cx="6096000" cy="2615137"/>
          </a:xfrm>
          <a:prstGeom prst="rect">
            <a:avLst/>
          </a:prstGeom>
          <a:ln>
            <a:solidFill>
              <a:schemeClr val="tx1"/>
            </a:solidFill>
          </a:ln>
        </p:spPr>
      </p:pic>
      <p:pic>
        <p:nvPicPr>
          <p:cNvPr id="5" name="Picture 4">
            <a:extLst>
              <a:ext uri="{FF2B5EF4-FFF2-40B4-BE49-F238E27FC236}">
                <a16:creationId xmlns:a16="http://schemas.microsoft.com/office/drawing/2014/main" id="{9765EEA3-46DD-5241-BAEF-A1B155B93E72}"/>
              </a:ext>
            </a:extLst>
          </p:cNvPr>
          <p:cNvPicPr>
            <a:picLocks noChangeAspect="1"/>
          </p:cNvPicPr>
          <p:nvPr/>
        </p:nvPicPr>
        <p:blipFill>
          <a:blip r:embed="rId3"/>
          <a:stretch>
            <a:fillRect/>
          </a:stretch>
        </p:blipFill>
        <p:spPr>
          <a:xfrm>
            <a:off x="124942" y="4067318"/>
            <a:ext cx="6096000" cy="2615137"/>
          </a:xfrm>
          <a:prstGeom prst="rect">
            <a:avLst/>
          </a:prstGeom>
          <a:ln>
            <a:solidFill>
              <a:schemeClr val="tx1"/>
            </a:solidFill>
          </a:ln>
        </p:spPr>
      </p:pic>
      <p:sp>
        <p:nvSpPr>
          <p:cNvPr id="6" name="TextBox 5">
            <a:extLst>
              <a:ext uri="{FF2B5EF4-FFF2-40B4-BE49-F238E27FC236}">
                <a16:creationId xmlns:a16="http://schemas.microsoft.com/office/drawing/2014/main" id="{C4FF8593-ADE3-2D44-BF27-C9CC4C4568DF}"/>
              </a:ext>
            </a:extLst>
          </p:cNvPr>
          <p:cNvSpPr txBox="1"/>
          <p:nvPr/>
        </p:nvSpPr>
        <p:spPr>
          <a:xfrm>
            <a:off x="1520887" y="2578962"/>
            <a:ext cx="3304110" cy="584775"/>
          </a:xfrm>
          <a:prstGeom prst="rect">
            <a:avLst/>
          </a:prstGeom>
          <a:noFill/>
        </p:spPr>
        <p:txBody>
          <a:bodyPr wrap="none" rtlCol="0">
            <a:spAutoFit/>
          </a:bodyPr>
          <a:lstStyle/>
          <a:p>
            <a:r>
              <a:rPr lang="en-GB" sz="3200" b="1" dirty="0"/>
              <a:t>Same Condition</a:t>
            </a:r>
          </a:p>
        </p:txBody>
      </p:sp>
      <p:sp>
        <p:nvSpPr>
          <p:cNvPr id="7" name="TextBox 6">
            <a:extLst>
              <a:ext uri="{FF2B5EF4-FFF2-40B4-BE49-F238E27FC236}">
                <a16:creationId xmlns:a16="http://schemas.microsoft.com/office/drawing/2014/main" id="{928C8933-C422-E645-96BC-C37199879E7B}"/>
              </a:ext>
            </a:extLst>
          </p:cNvPr>
          <p:cNvSpPr txBox="1"/>
          <p:nvPr/>
        </p:nvSpPr>
        <p:spPr>
          <a:xfrm>
            <a:off x="1520887" y="6097680"/>
            <a:ext cx="3894015" cy="584775"/>
          </a:xfrm>
          <a:prstGeom prst="rect">
            <a:avLst/>
          </a:prstGeom>
          <a:noFill/>
        </p:spPr>
        <p:txBody>
          <a:bodyPr wrap="none" rtlCol="0">
            <a:spAutoFit/>
          </a:bodyPr>
          <a:lstStyle/>
          <a:p>
            <a:r>
              <a:rPr lang="en-GB" sz="3200" b="1" dirty="0"/>
              <a:t>Different Condition</a:t>
            </a:r>
          </a:p>
        </p:txBody>
      </p:sp>
      <p:pic>
        <p:nvPicPr>
          <p:cNvPr id="8" name="Picture 7">
            <a:extLst>
              <a:ext uri="{FF2B5EF4-FFF2-40B4-BE49-F238E27FC236}">
                <a16:creationId xmlns:a16="http://schemas.microsoft.com/office/drawing/2014/main" id="{73867878-1C66-1044-B466-40BA87332E38}"/>
              </a:ext>
            </a:extLst>
          </p:cNvPr>
          <p:cNvPicPr>
            <a:picLocks noChangeAspect="1"/>
          </p:cNvPicPr>
          <p:nvPr/>
        </p:nvPicPr>
        <p:blipFill>
          <a:blip r:embed="rId4"/>
          <a:stretch>
            <a:fillRect/>
          </a:stretch>
        </p:blipFill>
        <p:spPr>
          <a:xfrm>
            <a:off x="6381703" y="2336470"/>
            <a:ext cx="5685355" cy="2823689"/>
          </a:xfrm>
          <a:prstGeom prst="rect">
            <a:avLst/>
          </a:prstGeom>
          <a:ln>
            <a:solidFill>
              <a:schemeClr val="tx1"/>
            </a:solidFill>
          </a:ln>
        </p:spPr>
      </p:pic>
      <p:sp>
        <p:nvSpPr>
          <p:cNvPr id="9" name="TextBox 8">
            <a:extLst>
              <a:ext uri="{FF2B5EF4-FFF2-40B4-BE49-F238E27FC236}">
                <a16:creationId xmlns:a16="http://schemas.microsoft.com/office/drawing/2014/main" id="{D01B01D9-50E1-9940-ADC2-67D1D4050D2C}"/>
              </a:ext>
            </a:extLst>
          </p:cNvPr>
          <p:cNvSpPr txBox="1"/>
          <p:nvPr/>
        </p:nvSpPr>
        <p:spPr>
          <a:xfrm>
            <a:off x="7043572" y="4575384"/>
            <a:ext cx="4623382" cy="584775"/>
          </a:xfrm>
          <a:prstGeom prst="rect">
            <a:avLst/>
          </a:prstGeom>
          <a:noFill/>
        </p:spPr>
        <p:txBody>
          <a:bodyPr wrap="none" rtlCol="0">
            <a:spAutoFit/>
          </a:bodyPr>
          <a:lstStyle/>
          <a:p>
            <a:r>
              <a:rPr lang="en-GB" sz="3200" b="1" dirty="0"/>
              <a:t>Colour/Filler Condition</a:t>
            </a:r>
          </a:p>
        </p:txBody>
      </p:sp>
      <p:sp>
        <p:nvSpPr>
          <p:cNvPr id="10" name="TextBox 9">
            <a:extLst>
              <a:ext uri="{FF2B5EF4-FFF2-40B4-BE49-F238E27FC236}">
                <a16:creationId xmlns:a16="http://schemas.microsoft.com/office/drawing/2014/main" id="{E9F3EDCB-3B6D-3040-B76A-3923F51E5F5B}"/>
              </a:ext>
            </a:extLst>
          </p:cNvPr>
          <p:cNvSpPr txBox="1"/>
          <p:nvPr/>
        </p:nvSpPr>
        <p:spPr>
          <a:xfrm>
            <a:off x="4533891" y="548600"/>
            <a:ext cx="518091" cy="369332"/>
          </a:xfrm>
          <a:prstGeom prst="rect">
            <a:avLst/>
          </a:prstGeom>
          <a:noFill/>
        </p:spPr>
        <p:txBody>
          <a:bodyPr wrap="none" rtlCol="0">
            <a:spAutoFit/>
          </a:bodyPr>
          <a:lstStyle/>
          <a:p>
            <a:r>
              <a:rPr lang="en-GB" b="1" dirty="0"/>
              <a:t>die</a:t>
            </a:r>
          </a:p>
        </p:txBody>
      </p:sp>
      <p:sp>
        <p:nvSpPr>
          <p:cNvPr id="11" name="TextBox 10">
            <a:extLst>
              <a:ext uri="{FF2B5EF4-FFF2-40B4-BE49-F238E27FC236}">
                <a16:creationId xmlns:a16="http://schemas.microsoft.com/office/drawing/2014/main" id="{0731FAAA-838B-D641-8DAC-7FFCD0B1A062}"/>
              </a:ext>
            </a:extLst>
          </p:cNvPr>
          <p:cNvSpPr txBox="1"/>
          <p:nvPr/>
        </p:nvSpPr>
        <p:spPr>
          <a:xfrm>
            <a:off x="1261841" y="548600"/>
            <a:ext cx="518091" cy="369332"/>
          </a:xfrm>
          <a:prstGeom prst="rect">
            <a:avLst/>
          </a:prstGeom>
          <a:noFill/>
        </p:spPr>
        <p:txBody>
          <a:bodyPr wrap="none" rtlCol="0">
            <a:spAutoFit/>
          </a:bodyPr>
          <a:lstStyle/>
          <a:p>
            <a:r>
              <a:rPr lang="en-GB" b="1" dirty="0"/>
              <a:t>die</a:t>
            </a:r>
          </a:p>
        </p:txBody>
      </p:sp>
      <p:sp>
        <p:nvSpPr>
          <p:cNvPr id="12" name="TextBox 11">
            <a:extLst>
              <a:ext uri="{FF2B5EF4-FFF2-40B4-BE49-F238E27FC236}">
                <a16:creationId xmlns:a16="http://schemas.microsoft.com/office/drawing/2014/main" id="{7C2ABE57-6373-6C4D-BF20-A7F47C32A5A1}"/>
              </a:ext>
            </a:extLst>
          </p:cNvPr>
          <p:cNvSpPr txBox="1"/>
          <p:nvPr/>
        </p:nvSpPr>
        <p:spPr>
          <a:xfrm>
            <a:off x="4246827" y="4067318"/>
            <a:ext cx="518091" cy="369332"/>
          </a:xfrm>
          <a:prstGeom prst="rect">
            <a:avLst/>
          </a:prstGeom>
          <a:noFill/>
        </p:spPr>
        <p:txBody>
          <a:bodyPr wrap="none" rtlCol="0">
            <a:spAutoFit/>
          </a:bodyPr>
          <a:lstStyle/>
          <a:p>
            <a:r>
              <a:rPr lang="en-GB" b="1" dirty="0"/>
              <a:t>die</a:t>
            </a:r>
          </a:p>
        </p:txBody>
      </p:sp>
      <p:sp>
        <p:nvSpPr>
          <p:cNvPr id="13" name="TextBox 12">
            <a:extLst>
              <a:ext uri="{FF2B5EF4-FFF2-40B4-BE49-F238E27FC236}">
                <a16:creationId xmlns:a16="http://schemas.microsoft.com/office/drawing/2014/main" id="{56EEE3AE-6280-DE47-9A77-F738A062D6A7}"/>
              </a:ext>
            </a:extLst>
          </p:cNvPr>
          <p:cNvSpPr txBox="1"/>
          <p:nvPr/>
        </p:nvSpPr>
        <p:spPr>
          <a:xfrm>
            <a:off x="1383952" y="4048865"/>
            <a:ext cx="706105" cy="369332"/>
          </a:xfrm>
          <a:prstGeom prst="rect">
            <a:avLst/>
          </a:prstGeom>
          <a:noFill/>
        </p:spPr>
        <p:txBody>
          <a:bodyPr wrap="square" rtlCol="0">
            <a:spAutoFit/>
          </a:bodyPr>
          <a:lstStyle/>
          <a:p>
            <a:r>
              <a:rPr lang="en-GB" b="1" dirty="0"/>
              <a:t>der</a:t>
            </a:r>
          </a:p>
        </p:txBody>
      </p:sp>
    </p:spTree>
    <p:extLst>
      <p:ext uri="{BB962C8B-B14F-4D97-AF65-F5344CB8AC3E}">
        <p14:creationId xmlns:p14="http://schemas.microsoft.com/office/powerpoint/2010/main" val="3083627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3098DF-4247-4F4E-83DE-C7FD1554A95F}"/>
              </a:ext>
            </a:extLst>
          </p:cNvPr>
          <p:cNvSpPr>
            <a:spLocks noGrp="1"/>
          </p:cNvSpPr>
          <p:nvPr>
            <p:ph idx="1"/>
          </p:nvPr>
        </p:nvSpPr>
        <p:spPr>
          <a:xfrm>
            <a:off x="838200" y="1835687"/>
            <a:ext cx="10515600" cy="6028682"/>
          </a:xfrm>
        </p:spPr>
        <p:txBody>
          <a:bodyPr/>
          <a:lstStyle/>
          <a:p>
            <a:r>
              <a:rPr lang="en-GB" dirty="0"/>
              <a:t>In this eye-tracking experiment, there were 18 trials in total.</a:t>
            </a:r>
          </a:p>
          <a:p>
            <a:r>
              <a:rPr lang="en-GB" dirty="0">
                <a:solidFill>
                  <a:schemeClr val="bg2">
                    <a:lumMod val="60000"/>
                    <a:lumOff val="40000"/>
                  </a:schemeClr>
                </a:solidFill>
              </a:rPr>
              <a:t>The experimental trials consisted of (a) same condition (N = 6), (b)different condition (N = 6) and (c) filler condition (N = 6). </a:t>
            </a:r>
          </a:p>
          <a:p>
            <a:r>
              <a:rPr lang="en-GB" dirty="0">
                <a:solidFill>
                  <a:schemeClr val="bg2">
                    <a:lumMod val="60000"/>
                    <a:lumOff val="40000"/>
                  </a:schemeClr>
                </a:solidFill>
              </a:rPr>
              <a:t>There were 2 trials for each of the three gender forms in each condition. </a:t>
            </a:r>
          </a:p>
        </p:txBody>
      </p:sp>
      <p:sp>
        <p:nvSpPr>
          <p:cNvPr id="5" name="Title 1">
            <a:extLst>
              <a:ext uri="{FF2B5EF4-FFF2-40B4-BE49-F238E27FC236}">
                <a16:creationId xmlns:a16="http://schemas.microsoft.com/office/drawing/2014/main" id="{9C5DA240-ECE7-DB43-ABDE-0BF2FC20C0EA}"/>
              </a:ext>
            </a:extLst>
          </p:cNvPr>
          <p:cNvSpPr>
            <a:spLocks noGrp="1"/>
          </p:cNvSpPr>
          <p:nvPr>
            <p:ph type="title"/>
          </p:nvPr>
        </p:nvSpPr>
        <p:spPr>
          <a:xfrm>
            <a:off x="446314" y="234496"/>
            <a:ext cx="10515600" cy="1325563"/>
          </a:xfrm>
        </p:spPr>
        <p:txBody>
          <a:bodyPr/>
          <a:lstStyle/>
          <a:p>
            <a:r>
              <a:rPr lang="en-GB" dirty="0"/>
              <a:t>Let’s reverse engineer the methodology</a:t>
            </a:r>
          </a:p>
        </p:txBody>
      </p:sp>
    </p:spTree>
    <p:extLst>
      <p:ext uri="{BB962C8B-B14F-4D97-AF65-F5344CB8AC3E}">
        <p14:creationId xmlns:p14="http://schemas.microsoft.com/office/powerpoint/2010/main" val="21088546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3098DF-4247-4F4E-83DE-C7FD1554A95F}"/>
              </a:ext>
            </a:extLst>
          </p:cNvPr>
          <p:cNvSpPr>
            <a:spLocks noGrp="1"/>
          </p:cNvSpPr>
          <p:nvPr>
            <p:ph idx="1"/>
          </p:nvPr>
        </p:nvSpPr>
        <p:spPr>
          <a:xfrm>
            <a:off x="838200" y="1835687"/>
            <a:ext cx="10515600" cy="6028682"/>
          </a:xfrm>
        </p:spPr>
        <p:txBody>
          <a:bodyPr/>
          <a:lstStyle/>
          <a:p>
            <a:r>
              <a:rPr lang="en-GB" dirty="0">
                <a:solidFill>
                  <a:schemeClr val="bg2">
                    <a:lumMod val="40000"/>
                    <a:lumOff val="60000"/>
                  </a:schemeClr>
                </a:solidFill>
              </a:rPr>
              <a:t>In this eye-tracking experiment, there were 18 trials in total.</a:t>
            </a:r>
          </a:p>
          <a:p>
            <a:r>
              <a:rPr lang="en-GB" dirty="0"/>
              <a:t>The experimental trials consisted of (a) same condition (N = 6), (b)different condition (N = 6) and (c) filler condition (N = 6). </a:t>
            </a:r>
          </a:p>
          <a:p>
            <a:r>
              <a:rPr lang="en-GB" dirty="0">
                <a:solidFill>
                  <a:schemeClr val="bg2">
                    <a:lumMod val="60000"/>
                    <a:lumOff val="40000"/>
                  </a:schemeClr>
                </a:solidFill>
              </a:rPr>
              <a:t>There were 2 trials for each of the three gender forms in each condition. </a:t>
            </a:r>
          </a:p>
        </p:txBody>
      </p:sp>
      <p:sp>
        <p:nvSpPr>
          <p:cNvPr id="5" name="Title 1">
            <a:extLst>
              <a:ext uri="{FF2B5EF4-FFF2-40B4-BE49-F238E27FC236}">
                <a16:creationId xmlns:a16="http://schemas.microsoft.com/office/drawing/2014/main" id="{9C5DA240-ECE7-DB43-ABDE-0BF2FC20C0EA}"/>
              </a:ext>
            </a:extLst>
          </p:cNvPr>
          <p:cNvSpPr>
            <a:spLocks noGrp="1"/>
          </p:cNvSpPr>
          <p:nvPr>
            <p:ph type="title"/>
          </p:nvPr>
        </p:nvSpPr>
        <p:spPr>
          <a:xfrm>
            <a:off x="446314" y="234496"/>
            <a:ext cx="10515600" cy="1325563"/>
          </a:xfrm>
        </p:spPr>
        <p:txBody>
          <a:bodyPr/>
          <a:lstStyle/>
          <a:p>
            <a:r>
              <a:rPr lang="en-GB" dirty="0"/>
              <a:t>Let’s reverse engineer the methodology</a:t>
            </a:r>
          </a:p>
        </p:txBody>
      </p:sp>
    </p:spTree>
    <p:extLst>
      <p:ext uri="{BB962C8B-B14F-4D97-AF65-F5344CB8AC3E}">
        <p14:creationId xmlns:p14="http://schemas.microsoft.com/office/powerpoint/2010/main" val="4218288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3098DF-4247-4F4E-83DE-C7FD1554A95F}"/>
              </a:ext>
            </a:extLst>
          </p:cNvPr>
          <p:cNvSpPr>
            <a:spLocks noGrp="1"/>
          </p:cNvSpPr>
          <p:nvPr>
            <p:ph idx="1"/>
          </p:nvPr>
        </p:nvSpPr>
        <p:spPr>
          <a:xfrm>
            <a:off x="838200" y="1835687"/>
            <a:ext cx="10515600" cy="6028682"/>
          </a:xfrm>
        </p:spPr>
        <p:txBody>
          <a:bodyPr/>
          <a:lstStyle/>
          <a:p>
            <a:r>
              <a:rPr lang="en-GB" dirty="0">
                <a:solidFill>
                  <a:schemeClr val="bg2">
                    <a:lumMod val="40000"/>
                    <a:lumOff val="60000"/>
                  </a:schemeClr>
                </a:solidFill>
              </a:rPr>
              <a:t>In this eye-tracking experiment, there were 18 trials in total.</a:t>
            </a:r>
          </a:p>
          <a:p>
            <a:r>
              <a:rPr lang="en-GB" dirty="0">
                <a:solidFill>
                  <a:schemeClr val="bg2">
                    <a:lumMod val="40000"/>
                    <a:lumOff val="60000"/>
                  </a:schemeClr>
                </a:solidFill>
              </a:rPr>
              <a:t>The experimental </a:t>
            </a:r>
            <a:r>
              <a:rPr lang="en-GB" dirty="0">
                <a:solidFill>
                  <a:schemeClr val="bg2">
                    <a:lumMod val="60000"/>
                    <a:lumOff val="40000"/>
                  </a:schemeClr>
                </a:solidFill>
              </a:rPr>
              <a:t>trials consisted of (a) same condition (N = 6), (b)different condition (N = 6) and (c) filler condition (N = 6). </a:t>
            </a:r>
          </a:p>
          <a:p>
            <a:r>
              <a:rPr lang="en-GB" dirty="0"/>
              <a:t>There were 2 trials for each of the three gender forms in each condition. </a:t>
            </a:r>
          </a:p>
        </p:txBody>
      </p:sp>
      <p:sp>
        <p:nvSpPr>
          <p:cNvPr id="5" name="Title 1">
            <a:extLst>
              <a:ext uri="{FF2B5EF4-FFF2-40B4-BE49-F238E27FC236}">
                <a16:creationId xmlns:a16="http://schemas.microsoft.com/office/drawing/2014/main" id="{9C5DA240-ECE7-DB43-ABDE-0BF2FC20C0EA}"/>
              </a:ext>
            </a:extLst>
          </p:cNvPr>
          <p:cNvSpPr>
            <a:spLocks noGrp="1"/>
          </p:cNvSpPr>
          <p:nvPr>
            <p:ph type="title"/>
          </p:nvPr>
        </p:nvSpPr>
        <p:spPr>
          <a:xfrm>
            <a:off x="446314" y="234496"/>
            <a:ext cx="10515600" cy="1325563"/>
          </a:xfrm>
        </p:spPr>
        <p:txBody>
          <a:bodyPr/>
          <a:lstStyle/>
          <a:p>
            <a:r>
              <a:rPr lang="en-GB" dirty="0"/>
              <a:t>Let’s reverse engineer the methodology</a:t>
            </a:r>
          </a:p>
        </p:txBody>
      </p:sp>
    </p:spTree>
    <p:extLst>
      <p:ext uri="{BB962C8B-B14F-4D97-AF65-F5344CB8AC3E}">
        <p14:creationId xmlns:p14="http://schemas.microsoft.com/office/powerpoint/2010/main" val="33554941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904F7-4122-A24B-BB6F-F3BC984F885D}"/>
              </a:ext>
            </a:extLst>
          </p:cNvPr>
          <p:cNvSpPr>
            <a:spLocks noGrp="1"/>
          </p:cNvSpPr>
          <p:nvPr>
            <p:ph type="title"/>
          </p:nvPr>
        </p:nvSpPr>
        <p:spPr>
          <a:xfrm>
            <a:off x="446314" y="234496"/>
            <a:ext cx="10515600" cy="1325563"/>
          </a:xfrm>
        </p:spPr>
        <p:txBody>
          <a:bodyPr/>
          <a:lstStyle/>
          <a:p>
            <a:r>
              <a:rPr lang="en-GB" dirty="0"/>
              <a:t>How many items are necessary? </a:t>
            </a:r>
          </a:p>
        </p:txBody>
      </p:sp>
      <p:pic>
        <p:nvPicPr>
          <p:cNvPr id="4" name="Picture 3">
            <a:extLst>
              <a:ext uri="{FF2B5EF4-FFF2-40B4-BE49-F238E27FC236}">
                <a16:creationId xmlns:a16="http://schemas.microsoft.com/office/drawing/2014/main" id="{7D75B1A0-37A2-674E-8230-6B993095E94D}"/>
              </a:ext>
            </a:extLst>
          </p:cNvPr>
          <p:cNvPicPr>
            <a:picLocks noChangeAspect="1"/>
          </p:cNvPicPr>
          <p:nvPr/>
        </p:nvPicPr>
        <p:blipFill>
          <a:blip r:embed="rId2"/>
          <a:stretch>
            <a:fillRect/>
          </a:stretch>
        </p:blipFill>
        <p:spPr>
          <a:xfrm>
            <a:off x="1" y="1741713"/>
            <a:ext cx="11782554" cy="4210051"/>
          </a:xfrm>
          <a:prstGeom prst="rect">
            <a:avLst/>
          </a:prstGeom>
        </p:spPr>
      </p:pic>
      <p:sp>
        <p:nvSpPr>
          <p:cNvPr id="5" name="Content Placeholder 2">
            <a:extLst>
              <a:ext uri="{FF2B5EF4-FFF2-40B4-BE49-F238E27FC236}">
                <a16:creationId xmlns:a16="http://schemas.microsoft.com/office/drawing/2014/main" id="{AC2B4883-60AF-6242-B2CC-D252ADDCE473}"/>
              </a:ext>
            </a:extLst>
          </p:cNvPr>
          <p:cNvSpPr>
            <a:spLocks noGrp="1"/>
          </p:cNvSpPr>
          <p:nvPr>
            <p:ph idx="1"/>
          </p:nvPr>
        </p:nvSpPr>
        <p:spPr>
          <a:xfrm>
            <a:off x="8979108" y="5967423"/>
            <a:ext cx="3212892" cy="830489"/>
          </a:xfrm>
        </p:spPr>
        <p:txBody>
          <a:bodyPr>
            <a:normAutofit/>
          </a:bodyPr>
          <a:lstStyle/>
          <a:p>
            <a:pPr marL="0" indent="0">
              <a:buNone/>
            </a:pPr>
            <a:r>
              <a:rPr lang="en-GB" dirty="0" err="1"/>
              <a:t>Godfroid</a:t>
            </a:r>
            <a:r>
              <a:rPr lang="en-GB" dirty="0"/>
              <a:t> (2020) </a:t>
            </a:r>
          </a:p>
        </p:txBody>
      </p:sp>
    </p:spTree>
    <p:extLst>
      <p:ext uri="{BB962C8B-B14F-4D97-AF65-F5344CB8AC3E}">
        <p14:creationId xmlns:p14="http://schemas.microsoft.com/office/powerpoint/2010/main" val="3099968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56B6A-8F98-B644-AADD-204181D08D60}"/>
              </a:ext>
            </a:extLst>
          </p:cNvPr>
          <p:cNvSpPr>
            <a:spLocks noGrp="1"/>
          </p:cNvSpPr>
          <p:nvPr>
            <p:ph type="title"/>
          </p:nvPr>
        </p:nvSpPr>
        <p:spPr>
          <a:xfrm>
            <a:off x="838200" y="365125"/>
            <a:ext cx="10515600" cy="1325563"/>
          </a:xfrm>
        </p:spPr>
        <p:txBody>
          <a:bodyPr anchor="ctr">
            <a:normAutofit/>
          </a:bodyPr>
          <a:lstStyle/>
          <a:p>
            <a:r>
              <a:rPr lang="en-GB" dirty="0"/>
              <a:t>Schedule for May 3</a:t>
            </a:r>
            <a:r>
              <a:rPr lang="en-GB" baseline="30000" dirty="0"/>
              <a:t>rd</a:t>
            </a:r>
            <a:r>
              <a:rPr lang="en-GB" dirty="0"/>
              <a:t> </a:t>
            </a:r>
          </a:p>
        </p:txBody>
      </p:sp>
      <p:graphicFrame>
        <p:nvGraphicFramePr>
          <p:cNvPr id="4" name="Table 3">
            <a:extLst>
              <a:ext uri="{FF2B5EF4-FFF2-40B4-BE49-F238E27FC236}">
                <a16:creationId xmlns:a16="http://schemas.microsoft.com/office/drawing/2014/main" id="{2A4E22B8-7434-8D42-BF1D-5F10F1AD7398}"/>
              </a:ext>
            </a:extLst>
          </p:cNvPr>
          <p:cNvGraphicFramePr>
            <a:graphicFrameLocks noGrp="1"/>
          </p:cNvGraphicFramePr>
          <p:nvPr>
            <p:extLst>
              <p:ext uri="{D42A27DB-BD31-4B8C-83A1-F6EECF244321}">
                <p14:modId xmlns:p14="http://schemas.microsoft.com/office/powerpoint/2010/main" val="239782376"/>
              </p:ext>
            </p:extLst>
          </p:nvPr>
        </p:nvGraphicFramePr>
        <p:xfrm>
          <a:off x="838198" y="1539563"/>
          <a:ext cx="10515602" cy="4811002"/>
        </p:xfrm>
        <a:graphic>
          <a:graphicData uri="http://schemas.openxmlformats.org/drawingml/2006/table">
            <a:tbl>
              <a:tblPr firstRow="1" firstCol="1" bandRow="1">
                <a:tableStyleId>{5C22544A-7EE6-4342-B048-85BDC9FD1C3A}</a:tableStyleId>
              </a:tblPr>
              <a:tblGrid>
                <a:gridCol w="2270435">
                  <a:extLst>
                    <a:ext uri="{9D8B030D-6E8A-4147-A177-3AD203B41FA5}">
                      <a16:colId xmlns:a16="http://schemas.microsoft.com/office/drawing/2014/main" val="3629331137"/>
                    </a:ext>
                  </a:extLst>
                </a:gridCol>
                <a:gridCol w="4861080">
                  <a:extLst>
                    <a:ext uri="{9D8B030D-6E8A-4147-A177-3AD203B41FA5}">
                      <a16:colId xmlns:a16="http://schemas.microsoft.com/office/drawing/2014/main" val="2007869644"/>
                    </a:ext>
                  </a:extLst>
                </a:gridCol>
                <a:gridCol w="3384087">
                  <a:extLst>
                    <a:ext uri="{9D8B030D-6E8A-4147-A177-3AD203B41FA5}">
                      <a16:colId xmlns:a16="http://schemas.microsoft.com/office/drawing/2014/main" val="1712064798"/>
                    </a:ext>
                  </a:extLst>
                </a:gridCol>
              </a:tblGrid>
              <a:tr h="393638">
                <a:tc>
                  <a:txBody>
                    <a:bodyPr/>
                    <a:lstStyle/>
                    <a:p>
                      <a:r>
                        <a:rPr lang="en-GB" sz="2200">
                          <a:effectLst/>
                        </a:rPr>
                        <a:t>Time</a:t>
                      </a:r>
                      <a:endParaRPr lang="en-NO" sz="220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tc>
                  <a:txBody>
                    <a:bodyPr/>
                    <a:lstStyle/>
                    <a:p>
                      <a:r>
                        <a:rPr lang="en-GB" sz="2200">
                          <a:effectLst/>
                        </a:rPr>
                        <a:t>Event </a:t>
                      </a:r>
                      <a:endParaRPr lang="en-NO" sz="220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tc>
                  <a:txBody>
                    <a:bodyPr/>
                    <a:lstStyle/>
                    <a:p>
                      <a:r>
                        <a:rPr lang="en-GB" sz="2200">
                          <a:effectLst/>
                        </a:rPr>
                        <a:t>Presenter </a:t>
                      </a:r>
                      <a:endParaRPr lang="en-NO" sz="220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extLst>
                  <a:ext uri="{0D108BD9-81ED-4DB2-BD59-A6C34878D82A}">
                    <a16:rowId xmlns:a16="http://schemas.microsoft.com/office/drawing/2014/main" val="928693033"/>
                  </a:ext>
                </a:extLst>
              </a:tr>
              <a:tr h="2033793">
                <a:tc>
                  <a:txBody>
                    <a:bodyPr/>
                    <a:lstStyle/>
                    <a:p>
                      <a:r>
                        <a:rPr lang="en-GB" sz="2200">
                          <a:effectLst/>
                        </a:rPr>
                        <a:t>9:00 – 12:00 </a:t>
                      </a:r>
                      <a:endParaRPr lang="en-NO" sz="2200">
                        <a:effectLst/>
                      </a:endParaRPr>
                    </a:p>
                    <a:p>
                      <a:r>
                        <a:rPr lang="en-GB" sz="2200">
                          <a:effectLst/>
                        </a:rPr>
                        <a:t>(Break 15min)</a:t>
                      </a:r>
                      <a:endParaRPr lang="en-NO" sz="220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tc>
                  <a:txBody>
                    <a:bodyPr/>
                    <a:lstStyle/>
                    <a:p>
                      <a:r>
                        <a:rPr lang="en-NO" sz="2200" dirty="0">
                          <a:effectLst/>
                        </a:rPr>
                        <a:t>Basics of eye tracking </a:t>
                      </a:r>
                    </a:p>
                    <a:p>
                      <a:pPr marL="342900" lvl="0" indent="-342900">
                        <a:buFont typeface="Calibri" panose="020F0502020204030204" pitchFamily="34" charset="0"/>
                        <a:buChar char="-"/>
                      </a:pPr>
                      <a:r>
                        <a:rPr lang="en-GB" sz="2200" dirty="0">
                          <a:effectLst/>
                          <a:latin typeface="+mj-lt"/>
                        </a:rPr>
                        <a:t>How does eye tracking work?</a:t>
                      </a:r>
                      <a:endParaRPr lang="en-NO" sz="2200" dirty="0">
                        <a:effectLst/>
                        <a:latin typeface="+mj-lt"/>
                      </a:endParaRPr>
                    </a:p>
                    <a:p>
                      <a:pPr marL="342900" lvl="0" indent="-342900">
                        <a:buFont typeface="Calibri" panose="020F0502020204030204" pitchFamily="34" charset="0"/>
                        <a:buChar char="-"/>
                      </a:pPr>
                      <a:r>
                        <a:rPr lang="en-GB" sz="2200" dirty="0">
                          <a:effectLst/>
                          <a:latin typeface="+mj-lt"/>
                        </a:rPr>
                        <a:t>What can the VWP tell us? </a:t>
                      </a:r>
                    </a:p>
                    <a:p>
                      <a:pPr marL="342900" lvl="0" indent="-342900">
                        <a:buFont typeface="Calibri" panose="020F0502020204030204" pitchFamily="34" charset="0"/>
                        <a:buChar char="-"/>
                      </a:pPr>
                      <a:r>
                        <a:rPr lang="en-GB" sz="2200" dirty="0">
                          <a:effectLst/>
                          <a:latin typeface="+mj-lt"/>
                          <a:ea typeface="Yu Mincho" panose="02020400000000000000" pitchFamily="18" charset="-128"/>
                          <a:cs typeface="Times New Roman" panose="02020603050405020304" pitchFamily="18" charset="0"/>
                        </a:rPr>
                        <a:t>What’s the difference between online and real-life eye tracking? </a:t>
                      </a:r>
                      <a:endParaRPr lang="en-NO" sz="2200" dirty="0">
                        <a:effectLst/>
                        <a:latin typeface="+mj-lt"/>
                        <a:ea typeface="Yu Mincho" panose="02020400000000000000" pitchFamily="18" charset="-128"/>
                        <a:cs typeface="Times New Roman" panose="02020603050405020304" pitchFamily="18" charset="0"/>
                      </a:endParaRPr>
                    </a:p>
                  </a:txBody>
                  <a:tcPr marL="127612" marR="127612" marT="0" marB="0"/>
                </a:tc>
                <a:tc>
                  <a:txBody>
                    <a:bodyPr/>
                    <a:lstStyle/>
                    <a:p>
                      <a:r>
                        <a:rPr lang="en-NO" sz="2200" dirty="0">
                          <a:effectLst/>
                        </a:rPr>
                        <a:t>Natalia Mitrofanova </a:t>
                      </a:r>
                    </a:p>
                    <a:p>
                      <a:r>
                        <a:rPr lang="en-NO" sz="2200" dirty="0">
                          <a:effectLst/>
                        </a:rPr>
                        <a:t>Bjørn</a:t>
                      </a:r>
                      <a:r>
                        <a:rPr lang="nb-NO" sz="2200" dirty="0">
                          <a:effectLst/>
                        </a:rPr>
                        <a:t> Lundquist</a:t>
                      </a:r>
                      <a:br>
                        <a:rPr lang="nb-NO" sz="2200" dirty="0">
                          <a:effectLst/>
                        </a:rPr>
                      </a:br>
                      <a:endParaRPr lang="en-NO" sz="2200" dirty="0">
                        <a:effectLst/>
                      </a:endParaRPr>
                    </a:p>
                    <a:p>
                      <a:r>
                        <a:rPr lang="en-NO" sz="2200" dirty="0">
                          <a:effectLst/>
                        </a:rPr>
                        <a:t> </a:t>
                      </a:r>
                      <a:endParaRPr lang="en-NO" sz="22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extLst>
                  <a:ext uri="{0D108BD9-81ED-4DB2-BD59-A6C34878D82A}">
                    <a16:rowId xmlns:a16="http://schemas.microsoft.com/office/drawing/2014/main" val="3728356722"/>
                  </a:ext>
                </a:extLst>
              </a:tr>
              <a:tr h="9695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200" dirty="0">
                          <a:effectLst/>
                        </a:rPr>
                        <a:t>12:00 – 13:00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2200" dirty="0">
                          <a:effectLst/>
                        </a:rPr>
                        <a:t>(Lunch)</a:t>
                      </a:r>
                      <a:endParaRPr lang="en-NO" sz="2200" dirty="0">
                        <a:effectLst/>
                      </a:endParaRPr>
                    </a:p>
                    <a:p>
                      <a:r>
                        <a:rPr lang="en-NO" sz="2200" dirty="0">
                          <a:effectLst/>
                          <a:latin typeface="Calibri" panose="020F0502020204030204" pitchFamily="34" charset="0"/>
                          <a:ea typeface="Yu Mincho" panose="02020400000000000000" pitchFamily="18" charset="-128"/>
                          <a:cs typeface="Times New Roman" panose="02020603050405020304" pitchFamily="18" charset="0"/>
                        </a:rPr>
                        <a:t> </a:t>
                      </a:r>
                    </a:p>
                  </a:txBody>
                  <a:tcPr marL="127612" marR="127612" marT="0" marB="0"/>
                </a:tc>
                <a:tc>
                  <a:txBody>
                    <a:bodyPr/>
                    <a:lstStyle/>
                    <a:p>
                      <a:pPr marL="342900" lvl="0" indent="-342900">
                        <a:buFont typeface="Calibri" panose="020F0502020204030204" pitchFamily="34" charset="0"/>
                        <a:buChar char="-"/>
                      </a:pPr>
                      <a:endParaRPr lang="en-NO" sz="22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tc>
                  <a:txBody>
                    <a:bodyPr/>
                    <a:lstStyle/>
                    <a:p>
                      <a:endParaRPr lang="en-NO" sz="22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extLst>
                  <a:ext uri="{0D108BD9-81ED-4DB2-BD59-A6C34878D82A}">
                    <a16:rowId xmlns:a16="http://schemas.microsoft.com/office/drawing/2014/main" val="468878425"/>
                  </a:ext>
                </a:extLst>
              </a:tr>
              <a:tr h="1377731">
                <a:tc>
                  <a:txBody>
                    <a:bodyPr/>
                    <a:lstStyle/>
                    <a:p>
                      <a:r>
                        <a:rPr lang="en-GB" sz="2200" dirty="0">
                          <a:effectLst/>
                        </a:rPr>
                        <a:t>13:00 – 15:00 </a:t>
                      </a:r>
                      <a:endParaRPr lang="en-NO" sz="2200" dirty="0">
                        <a:effectLst/>
                      </a:endParaRPr>
                    </a:p>
                    <a:p>
                      <a:r>
                        <a:rPr lang="en-GB" sz="2200" dirty="0">
                          <a:effectLst/>
                        </a:rPr>
                        <a:t>(Break 15min)</a:t>
                      </a:r>
                      <a:endParaRPr lang="en-NO" sz="22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tc>
                  <a:txBody>
                    <a:bodyPr/>
                    <a:lstStyle/>
                    <a:p>
                      <a:r>
                        <a:rPr lang="en-GB" sz="2200" dirty="0">
                          <a:effectLst/>
                        </a:rPr>
                        <a:t>Designing a visual world paradigm</a:t>
                      </a:r>
                      <a:endParaRPr lang="en-NO" sz="2200" dirty="0">
                        <a:effectLst/>
                      </a:endParaRPr>
                    </a:p>
                    <a:p>
                      <a:pPr marL="342900" lvl="0" indent="-342900">
                        <a:buFont typeface="Calibri" panose="020F0502020204030204" pitchFamily="34" charset="0"/>
                        <a:buChar char="-"/>
                      </a:pPr>
                      <a:r>
                        <a:rPr lang="en-GB" sz="2200" dirty="0">
                          <a:effectLst/>
                        </a:rPr>
                        <a:t>Creating lists/linguistic stimuli</a:t>
                      </a:r>
                      <a:endParaRPr lang="en-NO" sz="2200" dirty="0">
                        <a:effectLst/>
                      </a:endParaRPr>
                    </a:p>
                    <a:p>
                      <a:pPr marL="342900" lvl="0" indent="-342900">
                        <a:buFont typeface="Calibri" panose="020F0502020204030204" pitchFamily="34" charset="0"/>
                        <a:buChar char="-"/>
                      </a:pPr>
                      <a:r>
                        <a:rPr lang="en-GB" sz="2200" dirty="0">
                          <a:effectLst/>
                        </a:rPr>
                        <a:t>Creating auditory stimuli </a:t>
                      </a:r>
                      <a:endParaRPr lang="en-NO" sz="2200" dirty="0">
                        <a:effectLst/>
                      </a:endParaRPr>
                    </a:p>
                  </a:txBody>
                  <a:tcPr marL="127612" marR="127612" marT="0" marB="0"/>
                </a:tc>
                <a:tc>
                  <a:txBody>
                    <a:bodyPr/>
                    <a:lstStyle/>
                    <a:p>
                      <a:r>
                        <a:rPr lang="en-GB" sz="2200" dirty="0">
                          <a:effectLst/>
                        </a:rPr>
                        <a:t>Maki Kubota </a:t>
                      </a:r>
                      <a:endParaRPr lang="en-NO" sz="22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extLst>
                  <a:ext uri="{0D108BD9-81ED-4DB2-BD59-A6C34878D82A}">
                    <a16:rowId xmlns:a16="http://schemas.microsoft.com/office/drawing/2014/main" val="740431499"/>
                  </a:ext>
                </a:extLst>
              </a:tr>
            </a:tbl>
          </a:graphicData>
        </a:graphic>
      </p:graphicFrame>
    </p:spTree>
    <p:extLst>
      <p:ext uri="{BB962C8B-B14F-4D97-AF65-F5344CB8AC3E}">
        <p14:creationId xmlns:p14="http://schemas.microsoft.com/office/powerpoint/2010/main" val="36753161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60ABC17-3D8D-3745-9EE3-81C749A3F3BF}"/>
              </a:ext>
            </a:extLst>
          </p:cNvPr>
          <p:cNvSpPr>
            <a:spLocks noGrp="1"/>
          </p:cNvSpPr>
          <p:nvPr>
            <p:ph idx="1"/>
          </p:nvPr>
        </p:nvSpPr>
        <p:spPr>
          <a:xfrm>
            <a:off x="766372" y="584615"/>
            <a:ext cx="10895976" cy="5726243"/>
          </a:xfrm>
        </p:spPr>
        <p:txBody>
          <a:bodyPr/>
          <a:lstStyle/>
          <a:p>
            <a:pPr marL="0" indent="0">
              <a:buNone/>
            </a:pPr>
            <a:r>
              <a:rPr lang="en-GB" u="sng" dirty="0"/>
              <a:t>Rule of Thumb</a:t>
            </a:r>
          </a:p>
          <a:p>
            <a:r>
              <a:rPr lang="en-GB" dirty="0"/>
              <a:t>Median cell size in contemporary L2 eye-tracking research is close to </a:t>
            </a:r>
            <a:r>
              <a:rPr lang="en-GB" b="1" dirty="0"/>
              <a:t>300</a:t>
            </a:r>
            <a:r>
              <a:rPr lang="en-GB" dirty="0"/>
              <a:t>, which corresponds to </a:t>
            </a:r>
            <a:r>
              <a:rPr lang="en-GB" b="1" dirty="0"/>
              <a:t>15 participants x 20 items </a:t>
            </a:r>
            <a:r>
              <a:rPr lang="en-GB" dirty="0"/>
              <a:t>or </a:t>
            </a:r>
            <a:r>
              <a:rPr lang="en-GB" b="1" dirty="0"/>
              <a:t>20 participants x 15 items items</a:t>
            </a:r>
            <a:r>
              <a:rPr lang="en-GB" dirty="0"/>
              <a:t> per condition. (</a:t>
            </a:r>
            <a:r>
              <a:rPr lang="en-GB" dirty="0" err="1"/>
              <a:t>Godfroid</a:t>
            </a:r>
            <a:r>
              <a:rPr lang="en-GB" dirty="0"/>
              <a:t>, 2020)</a:t>
            </a:r>
          </a:p>
          <a:p>
            <a:pPr marL="0" indent="0">
              <a:buNone/>
            </a:pPr>
            <a:endParaRPr lang="en-GB" dirty="0"/>
          </a:p>
          <a:p>
            <a:pPr marL="0" indent="0">
              <a:buNone/>
            </a:pPr>
            <a:r>
              <a:rPr lang="en-GB" u="sng" dirty="0"/>
              <a:t>But…</a:t>
            </a:r>
          </a:p>
          <a:p>
            <a:pPr marL="0" indent="0">
              <a:buNone/>
            </a:pPr>
            <a:r>
              <a:rPr lang="en-GB" b="1" dirty="0">
                <a:highlight>
                  <a:srgbClr val="FFFF00"/>
                </a:highlight>
              </a:rPr>
              <a:t>We may need more than this number for online eye tracking since there is much more noise in the data! </a:t>
            </a:r>
          </a:p>
          <a:p>
            <a:r>
              <a:rPr lang="en-GB" dirty="0"/>
              <a:t>Run power analysis/simulation using </a:t>
            </a:r>
            <a:r>
              <a:rPr lang="en-GB" dirty="0" err="1"/>
              <a:t>simr</a:t>
            </a:r>
            <a:r>
              <a:rPr lang="en-GB" dirty="0"/>
              <a:t> or </a:t>
            </a:r>
            <a:r>
              <a:rPr lang="en-GB" dirty="0" err="1"/>
              <a:t>Gpower</a:t>
            </a:r>
            <a:r>
              <a:rPr lang="en-GB" dirty="0"/>
              <a:t> </a:t>
            </a:r>
          </a:p>
          <a:p>
            <a:r>
              <a:rPr lang="en-GB" dirty="0"/>
              <a:t>Report reliability by doing split-half reliability test </a:t>
            </a:r>
          </a:p>
        </p:txBody>
      </p:sp>
    </p:spTree>
    <p:extLst>
      <p:ext uri="{BB962C8B-B14F-4D97-AF65-F5344CB8AC3E}">
        <p14:creationId xmlns:p14="http://schemas.microsoft.com/office/powerpoint/2010/main" val="4812057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C798F-DAC8-3441-8533-2DCD875A1526}"/>
              </a:ext>
            </a:extLst>
          </p:cNvPr>
          <p:cNvSpPr>
            <a:spLocks noGrp="1"/>
          </p:cNvSpPr>
          <p:nvPr>
            <p:ph type="title"/>
          </p:nvPr>
        </p:nvSpPr>
        <p:spPr/>
        <p:txBody>
          <a:bodyPr/>
          <a:lstStyle/>
          <a:p>
            <a:r>
              <a:rPr lang="en-GB" dirty="0"/>
              <a:t>What is the task? </a:t>
            </a:r>
          </a:p>
        </p:txBody>
      </p:sp>
      <p:sp>
        <p:nvSpPr>
          <p:cNvPr id="3" name="Content Placeholder 2">
            <a:extLst>
              <a:ext uri="{FF2B5EF4-FFF2-40B4-BE49-F238E27FC236}">
                <a16:creationId xmlns:a16="http://schemas.microsoft.com/office/drawing/2014/main" id="{DB01106E-3C62-1B45-880E-02DF89A68697}"/>
              </a:ext>
            </a:extLst>
          </p:cNvPr>
          <p:cNvSpPr>
            <a:spLocks noGrp="1"/>
          </p:cNvSpPr>
          <p:nvPr>
            <p:ph idx="1"/>
          </p:nvPr>
        </p:nvSpPr>
        <p:spPr>
          <a:xfrm>
            <a:off x="838201" y="1690688"/>
            <a:ext cx="10224540" cy="4486275"/>
          </a:xfrm>
        </p:spPr>
        <p:txBody>
          <a:bodyPr>
            <a:normAutofit fontScale="92500" lnSpcReduction="10000"/>
          </a:bodyPr>
          <a:lstStyle/>
          <a:p>
            <a:pPr marL="0" indent="0">
              <a:buNone/>
            </a:pPr>
            <a:r>
              <a:rPr lang="en-GB" b="1" dirty="0"/>
              <a:t>Primary Task </a:t>
            </a:r>
          </a:p>
          <a:p>
            <a:r>
              <a:rPr lang="en-GB" dirty="0"/>
              <a:t>Look while listening</a:t>
            </a:r>
          </a:p>
          <a:p>
            <a:r>
              <a:rPr lang="en-GB" dirty="0"/>
              <a:t>Clicking /Clicking and Dragging </a:t>
            </a:r>
          </a:p>
          <a:p>
            <a:pPr marL="0" indent="0">
              <a:buNone/>
            </a:pPr>
            <a:endParaRPr lang="en-GB" dirty="0"/>
          </a:p>
          <a:p>
            <a:pPr marL="0" indent="0">
              <a:buNone/>
            </a:pPr>
            <a:r>
              <a:rPr lang="en-GB" b="1" dirty="0"/>
              <a:t>Secondary Task (Before or After the Primary task) </a:t>
            </a:r>
          </a:p>
          <a:p>
            <a:r>
              <a:rPr lang="en-GB" dirty="0"/>
              <a:t>Comprehension questions</a:t>
            </a:r>
          </a:p>
          <a:p>
            <a:r>
              <a:rPr lang="en-GB" dirty="0"/>
              <a:t>Grammaticality Judgement Task </a:t>
            </a:r>
          </a:p>
          <a:p>
            <a:r>
              <a:rPr lang="en-GB" dirty="0"/>
              <a:t>Translation</a:t>
            </a:r>
          </a:p>
          <a:p>
            <a:r>
              <a:rPr lang="en-GB" dirty="0"/>
              <a:t>Plausibility Judgement</a:t>
            </a:r>
          </a:p>
          <a:p>
            <a:r>
              <a:rPr lang="en-GB" dirty="0"/>
              <a:t>Production Tasks  </a:t>
            </a:r>
          </a:p>
          <a:p>
            <a:endParaRPr lang="en-GB" dirty="0"/>
          </a:p>
          <a:p>
            <a:endParaRPr lang="en-GB" dirty="0"/>
          </a:p>
        </p:txBody>
      </p:sp>
    </p:spTree>
    <p:extLst>
      <p:ext uri="{BB962C8B-B14F-4D97-AF65-F5344CB8AC3E}">
        <p14:creationId xmlns:p14="http://schemas.microsoft.com/office/powerpoint/2010/main" val="2639483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AFCC348-0308-5A41-B4AE-C5DA1E8296C6}"/>
              </a:ext>
            </a:extLst>
          </p:cNvPr>
          <p:cNvPicPr>
            <a:picLocks noGrp="1" noChangeAspect="1"/>
          </p:cNvPicPr>
          <p:nvPr>
            <p:ph idx="1"/>
          </p:nvPr>
        </p:nvPicPr>
        <p:blipFill rotWithShape="1">
          <a:blip r:embed="rId2"/>
          <a:srcRect r="52185" b="3185"/>
          <a:stretch/>
        </p:blipFill>
        <p:spPr>
          <a:xfrm>
            <a:off x="4382126" y="803588"/>
            <a:ext cx="3267568" cy="2821830"/>
          </a:xfrm>
          <a:prstGeom prst="rect">
            <a:avLst/>
          </a:prstGeom>
          <a:ln>
            <a:noFill/>
          </a:ln>
        </p:spPr>
      </p:pic>
      <p:sp>
        <p:nvSpPr>
          <p:cNvPr id="5" name="Oval Callout 4">
            <a:extLst>
              <a:ext uri="{FF2B5EF4-FFF2-40B4-BE49-F238E27FC236}">
                <a16:creationId xmlns:a16="http://schemas.microsoft.com/office/drawing/2014/main" id="{7ED3C8CA-DC48-0843-82C4-0E136A992D85}"/>
              </a:ext>
            </a:extLst>
          </p:cNvPr>
          <p:cNvSpPr/>
          <p:nvPr/>
        </p:nvSpPr>
        <p:spPr>
          <a:xfrm>
            <a:off x="7989757" y="149901"/>
            <a:ext cx="3777522" cy="2769433"/>
          </a:xfrm>
          <a:prstGeom prst="wedgeEllipseCallout">
            <a:avLst>
              <a:gd name="adj1" fmla="val -59757"/>
              <a:gd name="adj2" fmla="val 3700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latin typeface="+mj-lt"/>
              </a:rPr>
              <a:t>Der </a:t>
            </a:r>
            <a:r>
              <a:rPr lang="en-GB" sz="3600" dirty="0" err="1">
                <a:latin typeface="+mj-lt"/>
              </a:rPr>
              <a:t>Käse</a:t>
            </a:r>
            <a:endParaRPr lang="en-GB" sz="3600" dirty="0">
              <a:latin typeface="+mj-lt"/>
            </a:endParaRPr>
          </a:p>
        </p:txBody>
      </p:sp>
      <p:sp>
        <p:nvSpPr>
          <p:cNvPr id="6" name="TextBox 5">
            <a:extLst>
              <a:ext uri="{FF2B5EF4-FFF2-40B4-BE49-F238E27FC236}">
                <a16:creationId xmlns:a16="http://schemas.microsoft.com/office/drawing/2014/main" id="{6D81C8DE-18EC-194E-81BD-CF1B6FC75167}"/>
              </a:ext>
            </a:extLst>
          </p:cNvPr>
          <p:cNvSpPr txBox="1"/>
          <p:nvPr/>
        </p:nvSpPr>
        <p:spPr>
          <a:xfrm>
            <a:off x="488111" y="1629728"/>
            <a:ext cx="2916183" cy="584775"/>
          </a:xfrm>
          <a:prstGeom prst="rect">
            <a:avLst/>
          </a:prstGeom>
          <a:noFill/>
        </p:spPr>
        <p:txBody>
          <a:bodyPr wrap="none" rtlCol="0">
            <a:spAutoFit/>
          </a:bodyPr>
          <a:lstStyle/>
          <a:p>
            <a:r>
              <a:rPr lang="en-GB" sz="3200" b="1" dirty="0"/>
              <a:t>1. Production </a:t>
            </a:r>
          </a:p>
        </p:txBody>
      </p:sp>
      <p:sp>
        <p:nvSpPr>
          <p:cNvPr id="7" name="Down Arrow 6">
            <a:extLst>
              <a:ext uri="{FF2B5EF4-FFF2-40B4-BE49-F238E27FC236}">
                <a16:creationId xmlns:a16="http://schemas.microsoft.com/office/drawing/2014/main" id="{3D3A4868-743D-DF48-9680-7D002E8B6734}"/>
              </a:ext>
            </a:extLst>
          </p:cNvPr>
          <p:cNvSpPr/>
          <p:nvPr/>
        </p:nvSpPr>
        <p:spPr>
          <a:xfrm>
            <a:off x="1494306" y="2618876"/>
            <a:ext cx="724821" cy="12291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E72EE931-C189-A648-9E1E-FC726CC57840}"/>
              </a:ext>
            </a:extLst>
          </p:cNvPr>
          <p:cNvSpPr txBox="1"/>
          <p:nvPr/>
        </p:nvSpPr>
        <p:spPr>
          <a:xfrm>
            <a:off x="595688" y="4780161"/>
            <a:ext cx="3190297" cy="584775"/>
          </a:xfrm>
          <a:prstGeom prst="rect">
            <a:avLst/>
          </a:prstGeom>
          <a:noFill/>
        </p:spPr>
        <p:txBody>
          <a:bodyPr wrap="none" rtlCol="0">
            <a:spAutoFit/>
          </a:bodyPr>
          <a:lstStyle/>
          <a:p>
            <a:r>
              <a:rPr lang="en-GB" sz="3200" b="1" dirty="0"/>
              <a:t>2. Eye tracking </a:t>
            </a:r>
          </a:p>
        </p:txBody>
      </p:sp>
      <p:pic>
        <p:nvPicPr>
          <p:cNvPr id="9" name="Picture 8">
            <a:extLst>
              <a:ext uri="{FF2B5EF4-FFF2-40B4-BE49-F238E27FC236}">
                <a16:creationId xmlns:a16="http://schemas.microsoft.com/office/drawing/2014/main" id="{87C788D9-2132-334B-B65B-D22C85D80273}"/>
              </a:ext>
            </a:extLst>
          </p:cNvPr>
          <p:cNvPicPr>
            <a:picLocks noChangeAspect="1"/>
          </p:cNvPicPr>
          <p:nvPr/>
        </p:nvPicPr>
        <p:blipFill>
          <a:blip r:embed="rId2"/>
          <a:stretch>
            <a:fillRect/>
          </a:stretch>
        </p:blipFill>
        <p:spPr>
          <a:xfrm>
            <a:off x="4601694" y="3967105"/>
            <a:ext cx="6096000" cy="2615137"/>
          </a:xfrm>
          <a:prstGeom prst="rect">
            <a:avLst/>
          </a:prstGeom>
          <a:ln>
            <a:solidFill>
              <a:schemeClr val="tx1"/>
            </a:solidFill>
          </a:ln>
        </p:spPr>
      </p:pic>
    </p:spTree>
    <p:extLst>
      <p:ext uri="{BB962C8B-B14F-4D97-AF65-F5344CB8AC3E}">
        <p14:creationId xmlns:p14="http://schemas.microsoft.com/office/powerpoint/2010/main" val="37450140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5B5A8-3B30-1245-88D4-EDF5995AC395}"/>
              </a:ext>
            </a:extLst>
          </p:cNvPr>
          <p:cNvSpPr>
            <a:spLocks noGrp="1"/>
          </p:cNvSpPr>
          <p:nvPr>
            <p:ph type="title"/>
          </p:nvPr>
        </p:nvSpPr>
        <p:spPr/>
        <p:txBody>
          <a:bodyPr/>
          <a:lstStyle/>
          <a:p>
            <a:r>
              <a:rPr lang="en-GB" dirty="0"/>
              <a:t>Things to consider in a secondary task </a:t>
            </a:r>
          </a:p>
        </p:txBody>
      </p:sp>
      <p:sp>
        <p:nvSpPr>
          <p:cNvPr id="3" name="Content Placeholder 2">
            <a:extLst>
              <a:ext uri="{FF2B5EF4-FFF2-40B4-BE49-F238E27FC236}">
                <a16:creationId xmlns:a16="http://schemas.microsoft.com/office/drawing/2014/main" id="{545ADDA4-5114-1A49-9388-2F6083C264CC}"/>
              </a:ext>
            </a:extLst>
          </p:cNvPr>
          <p:cNvSpPr>
            <a:spLocks noGrp="1"/>
          </p:cNvSpPr>
          <p:nvPr>
            <p:ph idx="1"/>
          </p:nvPr>
        </p:nvSpPr>
        <p:spPr/>
        <p:txBody>
          <a:bodyPr/>
          <a:lstStyle/>
          <a:p>
            <a:r>
              <a:rPr lang="en-GB" dirty="0"/>
              <a:t>Comprehension questions cannot be answered based on </a:t>
            </a:r>
            <a:r>
              <a:rPr lang="en-GB" b="1" dirty="0"/>
              <a:t>real-world knowledge </a:t>
            </a:r>
          </a:p>
          <a:p>
            <a:r>
              <a:rPr lang="en-GB" b="1" dirty="0"/>
              <a:t>Do not repeat target words or structures </a:t>
            </a:r>
            <a:r>
              <a:rPr lang="en-GB" dirty="0"/>
              <a:t>in the comprehension questions or answer options </a:t>
            </a:r>
          </a:p>
          <a:p>
            <a:r>
              <a:rPr lang="en-GB" dirty="0"/>
              <a:t>Think about </a:t>
            </a:r>
            <a:r>
              <a:rPr lang="en-GB" b="1" dirty="0"/>
              <a:t>priming effects </a:t>
            </a:r>
            <a:r>
              <a:rPr lang="en-GB" dirty="0"/>
              <a:t>if you are running a secondary task before the primary…perhaps you would like to have some time in between the primary and the secondary task to avoid priming effects. </a:t>
            </a:r>
          </a:p>
        </p:txBody>
      </p:sp>
    </p:spTree>
    <p:extLst>
      <p:ext uri="{BB962C8B-B14F-4D97-AF65-F5344CB8AC3E}">
        <p14:creationId xmlns:p14="http://schemas.microsoft.com/office/powerpoint/2010/main" val="9312204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3098DF-4247-4F4E-83DE-C7FD1554A95F}"/>
              </a:ext>
            </a:extLst>
          </p:cNvPr>
          <p:cNvSpPr>
            <a:spLocks noGrp="1"/>
          </p:cNvSpPr>
          <p:nvPr>
            <p:ph idx="1"/>
          </p:nvPr>
        </p:nvSpPr>
        <p:spPr>
          <a:xfrm>
            <a:off x="838200" y="1835687"/>
            <a:ext cx="10515600" cy="6028682"/>
          </a:xfrm>
        </p:spPr>
        <p:txBody>
          <a:bodyPr/>
          <a:lstStyle/>
          <a:p>
            <a:r>
              <a:rPr lang="en-GB" dirty="0"/>
              <a:t>The target item never occurred twice across all conditions. </a:t>
            </a:r>
          </a:p>
          <a:p>
            <a:r>
              <a:rPr lang="en-GB" dirty="0"/>
              <a:t>2 lists were created. Each object/noun served as a target in one list and as a competitor in other list. </a:t>
            </a:r>
          </a:p>
          <a:p>
            <a:r>
              <a:rPr lang="en-GB" dirty="0">
                <a:solidFill>
                  <a:schemeClr val="bg2">
                    <a:lumMod val="40000"/>
                    <a:lumOff val="60000"/>
                  </a:schemeClr>
                </a:solidFill>
              </a:rPr>
              <a:t>Position of the target was counterbalanced for both lists. </a:t>
            </a:r>
          </a:p>
          <a:p>
            <a:pPr marL="0" indent="0">
              <a:buNone/>
            </a:pPr>
            <a:endParaRPr lang="en-GB" dirty="0">
              <a:solidFill>
                <a:schemeClr val="bg2">
                  <a:lumMod val="40000"/>
                  <a:lumOff val="60000"/>
                </a:schemeClr>
              </a:solidFill>
            </a:endParaRPr>
          </a:p>
          <a:p>
            <a:pPr marL="0" indent="0">
              <a:buNone/>
            </a:pPr>
            <a:endParaRPr lang="en-GB" dirty="0"/>
          </a:p>
        </p:txBody>
      </p:sp>
      <p:sp>
        <p:nvSpPr>
          <p:cNvPr id="5" name="Title 1">
            <a:extLst>
              <a:ext uri="{FF2B5EF4-FFF2-40B4-BE49-F238E27FC236}">
                <a16:creationId xmlns:a16="http://schemas.microsoft.com/office/drawing/2014/main" id="{9C5DA240-ECE7-DB43-ABDE-0BF2FC20C0EA}"/>
              </a:ext>
            </a:extLst>
          </p:cNvPr>
          <p:cNvSpPr>
            <a:spLocks noGrp="1"/>
          </p:cNvSpPr>
          <p:nvPr>
            <p:ph type="title"/>
          </p:nvPr>
        </p:nvSpPr>
        <p:spPr>
          <a:xfrm>
            <a:off x="446314" y="234496"/>
            <a:ext cx="10515600" cy="1325563"/>
          </a:xfrm>
        </p:spPr>
        <p:txBody>
          <a:bodyPr/>
          <a:lstStyle/>
          <a:p>
            <a:r>
              <a:rPr lang="en-GB" dirty="0"/>
              <a:t>Let’s reverse engineer the methodology</a:t>
            </a:r>
          </a:p>
        </p:txBody>
      </p:sp>
    </p:spTree>
    <p:extLst>
      <p:ext uri="{BB962C8B-B14F-4D97-AF65-F5344CB8AC3E}">
        <p14:creationId xmlns:p14="http://schemas.microsoft.com/office/powerpoint/2010/main" val="18533985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7B3FA-29C4-DB41-821F-030898FBB53B}"/>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2063A439-CB7C-CA48-9606-9E9B4711CFE0}"/>
              </a:ext>
            </a:extLst>
          </p:cNvPr>
          <p:cNvSpPr>
            <a:spLocks noGrp="1"/>
          </p:cNvSpPr>
          <p:nvPr>
            <p:ph idx="1"/>
          </p:nvPr>
        </p:nvSpPr>
        <p:spPr/>
        <p:txBody>
          <a:bodyPr/>
          <a:lstStyle/>
          <a:p>
            <a:endParaRPr lang="en-GB"/>
          </a:p>
        </p:txBody>
      </p:sp>
      <p:pic>
        <p:nvPicPr>
          <p:cNvPr id="4" name="Picture 3">
            <a:extLst>
              <a:ext uri="{FF2B5EF4-FFF2-40B4-BE49-F238E27FC236}">
                <a16:creationId xmlns:a16="http://schemas.microsoft.com/office/drawing/2014/main" id="{1AC02495-9FFB-E54C-BAC1-B2353C0AF46D}"/>
              </a:ext>
            </a:extLst>
          </p:cNvPr>
          <p:cNvPicPr>
            <a:picLocks noChangeAspect="1"/>
          </p:cNvPicPr>
          <p:nvPr/>
        </p:nvPicPr>
        <p:blipFill>
          <a:blip r:embed="rId3"/>
          <a:stretch>
            <a:fillRect/>
          </a:stretch>
        </p:blipFill>
        <p:spPr>
          <a:xfrm>
            <a:off x="463550" y="0"/>
            <a:ext cx="11264900" cy="6362700"/>
          </a:xfrm>
          <a:prstGeom prst="rect">
            <a:avLst/>
          </a:prstGeom>
        </p:spPr>
      </p:pic>
      <p:sp>
        <p:nvSpPr>
          <p:cNvPr id="5" name="Content Placeholder 2">
            <a:extLst>
              <a:ext uri="{FF2B5EF4-FFF2-40B4-BE49-F238E27FC236}">
                <a16:creationId xmlns:a16="http://schemas.microsoft.com/office/drawing/2014/main" id="{1AD0D6F7-721C-EE4C-AE49-98E73EA6159F}"/>
              </a:ext>
            </a:extLst>
          </p:cNvPr>
          <p:cNvSpPr txBox="1">
            <a:spLocks/>
          </p:cNvSpPr>
          <p:nvPr/>
        </p:nvSpPr>
        <p:spPr>
          <a:xfrm>
            <a:off x="8979108" y="6255782"/>
            <a:ext cx="3212892" cy="8304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err="1"/>
              <a:t>Godfroid</a:t>
            </a:r>
            <a:r>
              <a:rPr lang="en-GB" dirty="0"/>
              <a:t> (2020) </a:t>
            </a:r>
          </a:p>
        </p:txBody>
      </p:sp>
    </p:spTree>
    <p:extLst>
      <p:ext uri="{BB962C8B-B14F-4D97-AF65-F5344CB8AC3E}">
        <p14:creationId xmlns:p14="http://schemas.microsoft.com/office/powerpoint/2010/main" val="8559434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071A218A-C8C4-7F45-B637-08AC179E90ED}"/>
              </a:ext>
            </a:extLst>
          </p:cNvPr>
          <p:cNvPicPr>
            <a:picLocks noChangeAspect="1"/>
          </p:cNvPicPr>
          <p:nvPr/>
        </p:nvPicPr>
        <p:blipFill>
          <a:blip r:embed="rId3"/>
          <a:stretch>
            <a:fillRect/>
          </a:stretch>
        </p:blipFill>
        <p:spPr>
          <a:xfrm>
            <a:off x="1796614" y="392514"/>
            <a:ext cx="8598768" cy="6465486"/>
          </a:xfrm>
          <a:prstGeom prst="rect">
            <a:avLst/>
          </a:prstGeom>
        </p:spPr>
      </p:pic>
      <p:sp>
        <p:nvSpPr>
          <p:cNvPr id="19" name="Oval 18">
            <a:extLst>
              <a:ext uri="{FF2B5EF4-FFF2-40B4-BE49-F238E27FC236}">
                <a16:creationId xmlns:a16="http://schemas.microsoft.com/office/drawing/2014/main" id="{C8B63BA8-984C-7642-9DB9-990C571289F8}"/>
              </a:ext>
            </a:extLst>
          </p:cNvPr>
          <p:cNvSpPr/>
          <p:nvPr/>
        </p:nvSpPr>
        <p:spPr>
          <a:xfrm>
            <a:off x="7869836" y="1016443"/>
            <a:ext cx="1693888" cy="68954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F0000"/>
              </a:solidFill>
            </a:endParaRPr>
          </a:p>
        </p:txBody>
      </p:sp>
      <p:sp>
        <p:nvSpPr>
          <p:cNvPr id="14" name="Oval 13">
            <a:extLst>
              <a:ext uri="{FF2B5EF4-FFF2-40B4-BE49-F238E27FC236}">
                <a16:creationId xmlns:a16="http://schemas.microsoft.com/office/drawing/2014/main" id="{80E0749E-5CD8-6B4F-8139-AA300F68B6A2}"/>
              </a:ext>
            </a:extLst>
          </p:cNvPr>
          <p:cNvSpPr/>
          <p:nvPr/>
        </p:nvSpPr>
        <p:spPr>
          <a:xfrm>
            <a:off x="4377128" y="2851919"/>
            <a:ext cx="1603946" cy="6895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F0000"/>
              </a:solidFill>
            </a:endParaRPr>
          </a:p>
        </p:txBody>
      </p:sp>
      <p:cxnSp>
        <p:nvCxnSpPr>
          <p:cNvPr id="16" name="Straight Arrow Connector 15">
            <a:extLst>
              <a:ext uri="{FF2B5EF4-FFF2-40B4-BE49-F238E27FC236}">
                <a16:creationId xmlns:a16="http://schemas.microsoft.com/office/drawing/2014/main" id="{27853CBB-58DA-E349-9A4F-7FCC7C11192C}"/>
              </a:ext>
            </a:extLst>
          </p:cNvPr>
          <p:cNvCxnSpPr>
            <a:cxnSpLocks/>
          </p:cNvCxnSpPr>
          <p:nvPr/>
        </p:nvCxnSpPr>
        <p:spPr>
          <a:xfrm flipH="1">
            <a:off x="5981074" y="1656377"/>
            <a:ext cx="1888762" cy="942175"/>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2FB25E7-2A85-4140-A135-94805FCD99AB}"/>
              </a:ext>
            </a:extLst>
          </p:cNvPr>
          <p:cNvSpPr/>
          <p:nvPr/>
        </p:nvSpPr>
        <p:spPr>
          <a:xfrm>
            <a:off x="4377128" y="4840957"/>
            <a:ext cx="1454045" cy="6895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BDB66ADD-2EB7-8743-B075-C82B6978E3E9}"/>
              </a:ext>
            </a:extLst>
          </p:cNvPr>
          <p:cNvSpPr/>
          <p:nvPr/>
        </p:nvSpPr>
        <p:spPr>
          <a:xfrm>
            <a:off x="8012202" y="3551744"/>
            <a:ext cx="1034320" cy="48530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Oval 25">
            <a:extLst>
              <a:ext uri="{FF2B5EF4-FFF2-40B4-BE49-F238E27FC236}">
                <a16:creationId xmlns:a16="http://schemas.microsoft.com/office/drawing/2014/main" id="{6F7877B5-797A-D146-AD97-A35AD0697D64}"/>
              </a:ext>
            </a:extLst>
          </p:cNvPr>
          <p:cNvSpPr/>
          <p:nvPr/>
        </p:nvSpPr>
        <p:spPr>
          <a:xfrm>
            <a:off x="7922261" y="4432496"/>
            <a:ext cx="1214202" cy="48530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7" name="Straight Arrow Connector 26">
            <a:extLst>
              <a:ext uri="{FF2B5EF4-FFF2-40B4-BE49-F238E27FC236}">
                <a16:creationId xmlns:a16="http://schemas.microsoft.com/office/drawing/2014/main" id="{9B8AE36F-E946-644E-8B26-BE707C774668}"/>
              </a:ext>
            </a:extLst>
          </p:cNvPr>
          <p:cNvCxnSpPr>
            <a:cxnSpLocks/>
          </p:cNvCxnSpPr>
          <p:nvPr/>
        </p:nvCxnSpPr>
        <p:spPr>
          <a:xfrm flipH="1">
            <a:off x="5971270" y="4037050"/>
            <a:ext cx="2153399" cy="82274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9FCF24D0-975A-B44B-B38A-A00ED81166DF}"/>
              </a:ext>
            </a:extLst>
          </p:cNvPr>
          <p:cNvSpPr/>
          <p:nvPr/>
        </p:nvSpPr>
        <p:spPr>
          <a:xfrm>
            <a:off x="8094434" y="6367748"/>
            <a:ext cx="1098263" cy="329334"/>
          </a:xfrm>
          <a:prstGeom prst="ellipse">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0" name="Oval 29">
            <a:extLst>
              <a:ext uri="{FF2B5EF4-FFF2-40B4-BE49-F238E27FC236}">
                <a16:creationId xmlns:a16="http://schemas.microsoft.com/office/drawing/2014/main" id="{7DBF3667-9229-C248-AF74-45DE6AF8585F}"/>
              </a:ext>
            </a:extLst>
          </p:cNvPr>
          <p:cNvSpPr/>
          <p:nvPr/>
        </p:nvSpPr>
        <p:spPr>
          <a:xfrm>
            <a:off x="7978495" y="4797220"/>
            <a:ext cx="1214202" cy="485307"/>
          </a:xfrm>
          <a:prstGeom prst="ellipse">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val 32">
            <a:extLst>
              <a:ext uri="{FF2B5EF4-FFF2-40B4-BE49-F238E27FC236}">
                <a16:creationId xmlns:a16="http://schemas.microsoft.com/office/drawing/2014/main" id="{BB4EEF3C-A0D7-D542-8956-AF02D5DB4074}"/>
              </a:ext>
            </a:extLst>
          </p:cNvPr>
          <p:cNvSpPr/>
          <p:nvPr/>
        </p:nvSpPr>
        <p:spPr>
          <a:xfrm>
            <a:off x="4424304" y="1118563"/>
            <a:ext cx="1214202" cy="689547"/>
          </a:xfrm>
          <a:prstGeom prst="ellipse">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4" name="Straight Arrow Connector 33">
            <a:extLst>
              <a:ext uri="{FF2B5EF4-FFF2-40B4-BE49-F238E27FC236}">
                <a16:creationId xmlns:a16="http://schemas.microsoft.com/office/drawing/2014/main" id="{08C607CD-9E08-B249-BC1A-1E5F52E82E3E}"/>
              </a:ext>
            </a:extLst>
          </p:cNvPr>
          <p:cNvCxnSpPr>
            <a:cxnSpLocks/>
          </p:cNvCxnSpPr>
          <p:nvPr/>
        </p:nvCxnSpPr>
        <p:spPr>
          <a:xfrm flipH="1" flipV="1">
            <a:off x="5655996" y="1754152"/>
            <a:ext cx="2532232" cy="3969013"/>
          </a:xfrm>
          <a:prstGeom prst="straightConnector1">
            <a:avLst/>
          </a:prstGeom>
          <a:ln>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62979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25A16-1F89-0C45-82EA-2E2027535B48}"/>
              </a:ext>
            </a:extLst>
          </p:cNvPr>
          <p:cNvSpPr>
            <a:spLocks noGrp="1"/>
          </p:cNvSpPr>
          <p:nvPr>
            <p:ph type="title"/>
          </p:nvPr>
        </p:nvSpPr>
        <p:spPr>
          <a:xfrm>
            <a:off x="838200" y="-39491"/>
            <a:ext cx="10515600" cy="1325563"/>
          </a:xfrm>
        </p:spPr>
        <p:txBody>
          <a:bodyPr/>
          <a:lstStyle/>
          <a:p>
            <a:r>
              <a:rPr lang="en-GB" dirty="0"/>
              <a:t>List gets complex as variables increase…</a:t>
            </a:r>
          </a:p>
        </p:txBody>
      </p:sp>
      <p:pic>
        <p:nvPicPr>
          <p:cNvPr id="8" name="Picture 7" descr="A red cup with a red spoon&#10;&#10;Description automatically generated with low confidence">
            <a:extLst>
              <a:ext uri="{FF2B5EF4-FFF2-40B4-BE49-F238E27FC236}">
                <a16:creationId xmlns:a16="http://schemas.microsoft.com/office/drawing/2014/main" id="{A14A2457-1C59-CF48-BF1D-EEABAA3053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1924" y="1619681"/>
            <a:ext cx="6380962" cy="2727242"/>
          </a:xfrm>
          <a:prstGeom prst="rect">
            <a:avLst/>
          </a:prstGeom>
        </p:spPr>
      </p:pic>
      <p:pic>
        <p:nvPicPr>
          <p:cNvPr id="9" name="Picture 8">
            <a:extLst>
              <a:ext uri="{FF2B5EF4-FFF2-40B4-BE49-F238E27FC236}">
                <a16:creationId xmlns:a16="http://schemas.microsoft.com/office/drawing/2014/main" id="{D47E451F-1116-D546-B63F-6C89FFFCED8D}"/>
              </a:ext>
            </a:extLst>
          </p:cNvPr>
          <p:cNvPicPr>
            <a:picLocks noChangeAspect="1"/>
          </p:cNvPicPr>
          <p:nvPr/>
        </p:nvPicPr>
        <p:blipFill>
          <a:blip r:embed="rId4"/>
          <a:stretch>
            <a:fillRect/>
          </a:stretch>
        </p:blipFill>
        <p:spPr>
          <a:xfrm>
            <a:off x="2917086" y="3798636"/>
            <a:ext cx="6650638" cy="2988452"/>
          </a:xfrm>
          <a:prstGeom prst="rect">
            <a:avLst/>
          </a:prstGeom>
        </p:spPr>
      </p:pic>
      <p:sp>
        <p:nvSpPr>
          <p:cNvPr id="10" name="TextBox 9">
            <a:extLst>
              <a:ext uri="{FF2B5EF4-FFF2-40B4-BE49-F238E27FC236}">
                <a16:creationId xmlns:a16="http://schemas.microsoft.com/office/drawing/2014/main" id="{55000A4E-3E1A-3D4D-A488-379936FBBD4B}"/>
              </a:ext>
            </a:extLst>
          </p:cNvPr>
          <p:cNvSpPr txBox="1"/>
          <p:nvPr/>
        </p:nvSpPr>
        <p:spPr>
          <a:xfrm>
            <a:off x="3329131" y="1225673"/>
            <a:ext cx="2361544" cy="584775"/>
          </a:xfrm>
          <a:prstGeom prst="rect">
            <a:avLst/>
          </a:prstGeom>
          <a:noFill/>
        </p:spPr>
        <p:txBody>
          <a:bodyPr wrap="none" rtlCol="0">
            <a:spAutoFit/>
          </a:bodyPr>
          <a:lstStyle/>
          <a:p>
            <a:r>
              <a:rPr lang="en-GB" sz="3200" dirty="0"/>
              <a:t>Fem. Target</a:t>
            </a:r>
          </a:p>
        </p:txBody>
      </p:sp>
      <p:sp>
        <p:nvSpPr>
          <p:cNvPr id="11" name="TextBox 10">
            <a:extLst>
              <a:ext uri="{FF2B5EF4-FFF2-40B4-BE49-F238E27FC236}">
                <a16:creationId xmlns:a16="http://schemas.microsoft.com/office/drawing/2014/main" id="{1BE95AD7-9626-5D46-B240-CA000B896799}"/>
              </a:ext>
            </a:extLst>
          </p:cNvPr>
          <p:cNvSpPr txBox="1"/>
          <p:nvPr/>
        </p:nvSpPr>
        <p:spPr>
          <a:xfrm>
            <a:off x="6197705" y="1213205"/>
            <a:ext cx="3235181" cy="584775"/>
          </a:xfrm>
          <a:prstGeom prst="rect">
            <a:avLst/>
          </a:prstGeom>
          <a:noFill/>
        </p:spPr>
        <p:txBody>
          <a:bodyPr wrap="none" rtlCol="0">
            <a:spAutoFit/>
          </a:bodyPr>
          <a:lstStyle/>
          <a:p>
            <a:r>
              <a:rPr lang="en-GB" sz="3200" dirty="0"/>
              <a:t>Fem. Competitor</a:t>
            </a:r>
          </a:p>
        </p:txBody>
      </p:sp>
      <p:pic>
        <p:nvPicPr>
          <p:cNvPr id="5122" name="Picture 2" descr="Spain flag package - Country flags">
            <a:extLst>
              <a:ext uri="{FF2B5EF4-FFF2-40B4-BE49-F238E27FC236}">
                <a16:creationId xmlns:a16="http://schemas.microsoft.com/office/drawing/2014/main" id="{63FC551E-FC61-1748-BB74-68922DABEE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95767" y="3617730"/>
            <a:ext cx="1263347" cy="84262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85D6B1AB-2F5F-3E41-9503-63E0FAA0AB03}"/>
              </a:ext>
            </a:extLst>
          </p:cNvPr>
          <p:cNvSpPr txBox="1"/>
          <p:nvPr/>
        </p:nvSpPr>
        <p:spPr>
          <a:xfrm>
            <a:off x="1350892" y="2409274"/>
            <a:ext cx="1659948" cy="830997"/>
          </a:xfrm>
          <a:prstGeom prst="rect">
            <a:avLst/>
          </a:prstGeom>
          <a:noFill/>
        </p:spPr>
        <p:txBody>
          <a:bodyPr wrap="square" rtlCol="0">
            <a:spAutoFit/>
          </a:bodyPr>
          <a:lstStyle/>
          <a:p>
            <a:r>
              <a:rPr lang="en-GB" sz="2400" dirty="0" err="1"/>
              <a:t>Tenedor</a:t>
            </a:r>
            <a:r>
              <a:rPr lang="en-GB" sz="2400" dirty="0"/>
              <a:t> </a:t>
            </a:r>
          </a:p>
          <a:p>
            <a:r>
              <a:rPr lang="en-GB" sz="2400" dirty="0"/>
              <a:t>(Masc.)</a:t>
            </a:r>
          </a:p>
        </p:txBody>
      </p:sp>
      <p:sp>
        <p:nvSpPr>
          <p:cNvPr id="14" name="TextBox 13">
            <a:extLst>
              <a:ext uri="{FF2B5EF4-FFF2-40B4-BE49-F238E27FC236}">
                <a16:creationId xmlns:a16="http://schemas.microsoft.com/office/drawing/2014/main" id="{41404380-8D4B-8443-8C96-7AE92CBF201A}"/>
              </a:ext>
            </a:extLst>
          </p:cNvPr>
          <p:cNvSpPr txBox="1"/>
          <p:nvPr/>
        </p:nvSpPr>
        <p:spPr>
          <a:xfrm>
            <a:off x="1461074" y="4921838"/>
            <a:ext cx="2216046" cy="830997"/>
          </a:xfrm>
          <a:prstGeom prst="rect">
            <a:avLst/>
          </a:prstGeom>
          <a:noFill/>
        </p:spPr>
        <p:txBody>
          <a:bodyPr wrap="square" rtlCol="0">
            <a:spAutoFit/>
          </a:bodyPr>
          <a:lstStyle/>
          <a:p>
            <a:r>
              <a:rPr lang="en-GB" sz="2400" dirty="0"/>
              <a:t>Rosa </a:t>
            </a:r>
          </a:p>
          <a:p>
            <a:r>
              <a:rPr lang="en-GB" sz="2400" dirty="0"/>
              <a:t>(Fem.)</a:t>
            </a:r>
          </a:p>
        </p:txBody>
      </p:sp>
      <p:sp>
        <p:nvSpPr>
          <p:cNvPr id="15" name="TextBox 14">
            <a:extLst>
              <a:ext uri="{FF2B5EF4-FFF2-40B4-BE49-F238E27FC236}">
                <a16:creationId xmlns:a16="http://schemas.microsoft.com/office/drawing/2014/main" id="{1A9D75FC-DC4D-9B4F-9AD1-CCA98B7DE5BA}"/>
              </a:ext>
            </a:extLst>
          </p:cNvPr>
          <p:cNvSpPr txBox="1"/>
          <p:nvPr/>
        </p:nvSpPr>
        <p:spPr>
          <a:xfrm>
            <a:off x="9255486" y="2275322"/>
            <a:ext cx="2458078" cy="1200329"/>
          </a:xfrm>
          <a:prstGeom prst="rect">
            <a:avLst/>
          </a:prstGeom>
          <a:noFill/>
        </p:spPr>
        <p:txBody>
          <a:bodyPr wrap="square" rtlCol="0">
            <a:spAutoFit/>
          </a:bodyPr>
          <a:lstStyle/>
          <a:p>
            <a:r>
              <a:rPr lang="en-GB" sz="2400" b="1" dirty="0"/>
              <a:t>Incongruent </a:t>
            </a:r>
            <a:r>
              <a:rPr lang="en-GB" sz="2400" dirty="0"/>
              <a:t>with Spanish gender</a:t>
            </a:r>
          </a:p>
        </p:txBody>
      </p:sp>
      <p:sp>
        <p:nvSpPr>
          <p:cNvPr id="16" name="TextBox 15">
            <a:extLst>
              <a:ext uri="{FF2B5EF4-FFF2-40B4-BE49-F238E27FC236}">
                <a16:creationId xmlns:a16="http://schemas.microsoft.com/office/drawing/2014/main" id="{CA320DED-D364-B34A-95E8-07051624B719}"/>
              </a:ext>
            </a:extLst>
          </p:cNvPr>
          <p:cNvSpPr txBox="1"/>
          <p:nvPr/>
        </p:nvSpPr>
        <p:spPr>
          <a:xfrm>
            <a:off x="9255486" y="4623741"/>
            <a:ext cx="2586744" cy="830997"/>
          </a:xfrm>
          <a:prstGeom prst="rect">
            <a:avLst/>
          </a:prstGeom>
          <a:noFill/>
        </p:spPr>
        <p:txBody>
          <a:bodyPr wrap="square" rtlCol="0">
            <a:spAutoFit/>
          </a:bodyPr>
          <a:lstStyle/>
          <a:p>
            <a:r>
              <a:rPr lang="en-GB" sz="2400" b="1" dirty="0"/>
              <a:t>Congruent</a:t>
            </a:r>
            <a:r>
              <a:rPr lang="en-GB" sz="2400" dirty="0"/>
              <a:t> with Spanish gender</a:t>
            </a:r>
          </a:p>
        </p:txBody>
      </p:sp>
      <p:sp>
        <p:nvSpPr>
          <p:cNvPr id="12" name="Rectangle 11">
            <a:extLst>
              <a:ext uri="{FF2B5EF4-FFF2-40B4-BE49-F238E27FC236}">
                <a16:creationId xmlns:a16="http://schemas.microsoft.com/office/drawing/2014/main" id="{F38AC02F-7F2D-774E-84D5-B0555EDD40EF}"/>
              </a:ext>
            </a:extLst>
          </p:cNvPr>
          <p:cNvSpPr/>
          <p:nvPr/>
        </p:nvSpPr>
        <p:spPr>
          <a:xfrm>
            <a:off x="1004341" y="1105165"/>
            <a:ext cx="5238064" cy="532459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05545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pplication, table, Excel&#10;&#10;Description automatically generated">
            <a:extLst>
              <a:ext uri="{FF2B5EF4-FFF2-40B4-BE49-F238E27FC236}">
                <a16:creationId xmlns:a16="http://schemas.microsoft.com/office/drawing/2014/main" id="{C1B473DA-02F3-CF48-A6E0-9BA8BB0226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6360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3098DF-4247-4F4E-83DE-C7FD1554A95F}"/>
              </a:ext>
            </a:extLst>
          </p:cNvPr>
          <p:cNvSpPr>
            <a:spLocks noGrp="1"/>
          </p:cNvSpPr>
          <p:nvPr>
            <p:ph idx="1"/>
          </p:nvPr>
        </p:nvSpPr>
        <p:spPr>
          <a:xfrm>
            <a:off x="838200" y="1835687"/>
            <a:ext cx="10515600" cy="6028682"/>
          </a:xfrm>
        </p:spPr>
        <p:txBody>
          <a:bodyPr/>
          <a:lstStyle/>
          <a:p>
            <a:r>
              <a:rPr lang="en-GB" dirty="0">
                <a:solidFill>
                  <a:schemeClr val="bg2">
                    <a:lumMod val="60000"/>
                    <a:lumOff val="40000"/>
                  </a:schemeClr>
                </a:solidFill>
              </a:rPr>
              <a:t>The target item never occurred twice across all conditions. </a:t>
            </a:r>
          </a:p>
          <a:p>
            <a:r>
              <a:rPr lang="en-GB" dirty="0">
                <a:solidFill>
                  <a:schemeClr val="bg2">
                    <a:lumMod val="60000"/>
                    <a:lumOff val="40000"/>
                  </a:schemeClr>
                </a:solidFill>
              </a:rPr>
              <a:t>2 lists were created. Each object/noun served as a target in one list and as a competitor in other list. </a:t>
            </a:r>
          </a:p>
          <a:p>
            <a:r>
              <a:rPr lang="en-GB" dirty="0"/>
              <a:t>Position of the target was counterbalanced for both lists. </a:t>
            </a:r>
          </a:p>
          <a:p>
            <a:endParaRPr lang="en-GB" dirty="0"/>
          </a:p>
        </p:txBody>
      </p:sp>
      <p:sp>
        <p:nvSpPr>
          <p:cNvPr id="5" name="Title 1">
            <a:extLst>
              <a:ext uri="{FF2B5EF4-FFF2-40B4-BE49-F238E27FC236}">
                <a16:creationId xmlns:a16="http://schemas.microsoft.com/office/drawing/2014/main" id="{9C5DA240-ECE7-DB43-ABDE-0BF2FC20C0EA}"/>
              </a:ext>
            </a:extLst>
          </p:cNvPr>
          <p:cNvSpPr>
            <a:spLocks noGrp="1"/>
          </p:cNvSpPr>
          <p:nvPr>
            <p:ph type="title"/>
          </p:nvPr>
        </p:nvSpPr>
        <p:spPr>
          <a:xfrm>
            <a:off x="446314" y="234496"/>
            <a:ext cx="10515600" cy="1325563"/>
          </a:xfrm>
        </p:spPr>
        <p:txBody>
          <a:bodyPr/>
          <a:lstStyle/>
          <a:p>
            <a:r>
              <a:rPr lang="en-GB" dirty="0"/>
              <a:t>Let’s reverse engineer the methodology</a:t>
            </a:r>
          </a:p>
        </p:txBody>
      </p:sp>
    </p:spTree>
    <p:extLst>
      <p:ext uri="{BB962C8B-B14F-4D97-AF65-F5344CB8AC3E}">
        <p14:creationId xmlns:p14="http://schemas.microsoft.com/office/powerpoint/2010/main" val="2594496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56B6A-8F98-B644-AADD-204181D08D60}"/>
              </a:ext>
            </a:extLst>
          </p:cNvPr>
          <p:cNvSpPr>
            <a:spLocks noGrp="1"/>
          </p:cNvSpPr>
          <p:nvPr>
            <p:ph type="title"/>
          </p:nvPr>
        </p:nvSpPr>
        <p:spPr>
          <a:xfrm>
            <a:off x="838200" y="365125"/>
            <a:ext cx="10515600" cy="1325563"/>
          </a:xfrm>
        </p:spPr>
        <p:txBody>
          <a:bodyPr anchor="ctr">
            <a:normAutofit/>
          </a:bodyPr>
          <a:lstStyle/>
          <a:p>
            <a:r>
              <a:rPr lang="en-GB" dirty="0"/>
              <a:t>Schedule for May 5th </a:t>
            </a:r>
          </a:p>
        </p:txBody>
      </p:sp>
      <p:graphicFrame>
        <p:nvGraphicFramePr>
          <p:cNvPr id="4" name="Table 3">
            <a:extLst>
              <a:ext uri="{FF2B5EF4-FFF2-40B4-BE49-F238E27FC236}">
                <a16:creationId xmlns:a16="http://schemas.microsoft.com/office/drawing/2014/main" id="{2A4E22B8-7434-8D42-BF1D-5F10F1AD7398}"/>
              </a:ext>
            </a:extLst>
          </p:cNvPr>
          <p:cNvGraphicFramePr>
            <a:graphicFrameLocks noGrp="1"/>
          </p:cNvGraphicFramePr>
          <p:nvPr>
            <p:extLst>
              <p:ext uri="{D42A27DB-BD31-4B8C-83A1-F6EECF244321}">
                <p14:modId xmlns:p14="http://schemas.microsoft.com/office/powerpoint/2010/main" val="2435590851"/>
              </p:ext>
            </p:extLst>
          </p:nvPr>
        </p:nvGraphicFramePr>
        <p:xfrm>
          <a:off x="838198" y="1539563"/>
          <a:ext cx="10515602" cy="4811002"/>
        </p:xfrm>
        <a:graphic>
          <a:graphicData uri="http://schemas.openxmlformats.org/drawingml/2006/table">
            <a:tbl>
              <a:tblPr firstRow="1" firstCol="1" bandRow="1">
                <a:tableStyleId>{5C22544A-7EE6-4342-B048-85BDC9FD1C3A}</a:tableStyleId>
              </a:tblPr>
              <a:tblGrid>
                <a:gridCol w="2270435">
                  <a:extLst>
                    <a:ext uri="{9D8B030D-6E8A-4147-A177-3AD203B41FA5}">
                      <a16:colId xmlns:a16="http://schemas.microsoft.com/office/drawing/2014/main" val="3629331137"/>
                    </a:ext>
                  </a:extLst>
                </a:gridCol>
                <a:gridCol w="4861080">
                  <a:extLst>
                    <a:ext uri="{9D8B030D-6E8A-4147-A177-3AD203B41FA5}">
                      <a16:colId xmlns:a16="http://schemas.microsoft.com/office/drawing/2014/main" val="2007869644"/>
                    </a:ext>
                  </a:extLst>
                </a:gridCol>
                <a:gridCol w="3384087">
                  <a:extLst>
                    <a:ext uri="{9D8B030D-6E8A-4147-A177-3AD203B41FA5}">
                      <a16:colId xmlns:a16="http://schemas.microsoft.com/office/drawing/2014/main" val="1712064798"/>
                    </a:ext>
                  </a:extLst>
                </a:gridCol>
              </a:tblGrid>
              <a:tr h="393638">
                <a:tc>
                  <a:txBody>
                    <a:bodyPr/>
                    <a:lstStyle/>
                    <a:p>
                      <a:r>
                        <a:rPr lang="en-GB" sz="2200">
                          <a:effectLst/>
                        </a:rPr>
                        <a:t>Time</a:t>
                      </a:r>
                      <a:endParaRPr lang="en-NO" sz="220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tc>
                  <a:txBody>
                    <a:bodyPr/>
                    <a:lstStyle/>
                    <a:p>
                      <a:r>
                        <a:rPr lang="en-GB" sz="2200">
                          <a:effectLst/>
                        </a:rPr>
                        <a:t>Event </a:t>
                      </a:r>
                      <a:endParaRPr lang="en-NO" sz="220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tc>
                  <a:txBody>
                    <a:bodyPr/>
                    <a:lstStyle/>
                    <a:p>
                      <a:r>
                        <a:rPr lang="en-GB" sz="2200">
                          <a:effectLst/>
                        </a:rPr>
                        <a:t>Presenter </a:t>
                      </a:r>
                      <a:endParaRPr lang="en-NO" sz="220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extLst>
                  <a:ext uri="{0D108BD9-81ED-4DB2-BD59-A6C34878D82A}">
                    <a16:rowId xmlns:a16="http://schemas.microsoft.com/office/drawing/2014/main" val="928693033"/>
                  </a:ext>
                </a:extLst>
              </a:tr>
              <a:tr h="2033793">
                <a:tc>
                  <a:txBody>
                    <a:bodyPr/>
                    <a:lstStyle/>
                    <a:p>
                      <a:r>
                        <a:rPr lang="en-GB" sz="2200">
                          <a:effectLst/>
                        </a:rPr>
                        <a:t>9:00 – 12:00 </a:t>
                      </a:r>
                      <a:endParaRPr lang="en-NO" sz="2200">
                        <a:effectLst/>
                      </a:endParaRPr>
                    </a:p>
                    <a:p>
                      <a:r>
                        <a:rPr lang="en-GB" sz="2200">
                          <a:effectLst/>
                        </a:rPr>
                        <a:t>(Break 15min)</a:t>
                      </a:r>
                      <a:endParaRPr lang="en-NO" sz="220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tc>
                  <a:txBody>
                    <a:bodyPr/>
                    <a:lstStyle/>
                    <a:p>
                      <a:r>
                        <a:rPr lang="en-NO" sz="2200" dirty="0">
                          <a:effectLst/>
                        </a:rPr>
                        <a:t>Creating an eye tracking study in Gorilla</a:t>
                      </a:r>
                    </a:p>
                    <a:p>
                      <a:pPr marL="342900" lvl="0" indent="-342900">
                        <a:buFont typeface="Calibri" panose="020F0502020204030204" pitchFamily="34" charset="0"/>
                        <a:buChar char="-"/>
                      </a:pPr>
                      <a:r>
                        <a:rPr lang="nb-NO" sz="2200" dirty="0" err="1">
                          <a:effectLst/>
                          <a:latin typeface="+mj-lt"/>
                          <a:ea typeface="Yu Mincho" panose="02020400000000000000" pitchFamily="18" charset="-128"/>
                          <a:cs typeface="Times New Roman" panose="02020603050405020304" pitchFamily="18" charset="0"/>
                        </a:rPr>
                        <a:t>Structure</a:t>
                      </a:r>
                      <a:r>
                        <a:rPr lang="nb-NO" sz="2200" dirty="0">
                          <a:effectLst/>
                          <a:latin typeface="+mj-lt"/>
                          <a:ea typeface="Yu Mincho" panose="02020400000000000000" pitchFamily="18" charset="-128"/>
                          <a:cs typeface="Times New Roman" panose="02020603050405020304" pitchFamily="18" charset="0"/>
                        </a:rPr>
                        <a:t> </a:t>
                      </a:r>
                      <a:r>
                        <a:rPr lang="nb-NO" sz="2200" dirty="0" err="1">
                          <a:effectLst/>
                          <a:latin typeface="+mj-lt"/>
                          <a:ea typeface="Yu Mincho" panose="02020400000000000000" pitchFamily="18" charset="-128"/>
                          <a:cs typeface="Times New Roman" panose="02020603050405020304" pitchFamily="18" charset="0"/>
                        </a:rPr>
                        <a:t>of</a:t>
                      </a:r>
                      <a:r>
                        <a:rPr lang="nb-NO" sz="2200" dirty="0">
                          <a:effectLst/>
                          <a:latin typeface="+mj-lt"/>
                          <a:ea typeface="Yu Mincho" panose="02020400000000000000" pitchFamily="18" charset="-128"/>
                          <a:cs typeface="Times New Roman" panose="02020603050405020304" pitchFamily="18" charset="0"/>
                        </a:rPr>
                        <a:t> Gorilla</a:t>
                      </a:r>
                    </a:p>
                    <a:p>
                      <a:pPr marL="342900" lvl="0" indent="-342900">
                        <a:buFont typeface="Calibri" panose="020F0502020204030204" pitchFamily="34" charset="0"/>
                        <a:buChar char="-"/>
                      </a:pPr>
                      <a:r>
                        <a:rPr lang="nb-NO" sz="2200" dirty="0" err="1">
                          <a:effectLst/>
                          <a:latin typeface="+mj-lt"/>
                          <a:ea typeface="Yu Mincho" panose="02020400000000000000" pitchFamily="18" charset="-128"/>
                          <a:cs typeface="Times New Roman" panose="02020603050405020304" pitchFamily="18" charset="0"/>
                        </a:rPr>
                        <a:t>Eye</a:t>
                      </a:r>
                      <a:r>
                        <a:rPr lang="nb-NO" sz="2200" dirty="0">
                          <a:effectLst/>
                          <a:latin typeface="+mj-lt"/>
                          <a:ea typeface="Yu Mincho" panose="02020400000000000000" pitchFamily="18" charset="-128"/>
                          <a:cs typeface="Times New Roman" panose="02020603050405020304" pitchFamily="18" charset="0"/>
                        </a:rPr>
                        <a:t> </a:t>
                      </a:r>
                      <a:r>
                        <a:rPr lang="nb-NO" sz="2200" dirty="0" err="1">
                          <a:effectLst/>
                          <a:latin typeface="+mj-lt"/>
                          <a:ea typeface="Yu Mincho" panose="02020400000000000000" pitchFamily="18" charset="-128"/>
                          <a:cs typeface="Times New Roman" panose="02020603050405020304" pitchFamily="18" charset="0"/>
                        </a:rPr>
                        <a:t>tracking</a:t>
                      </a:r>
                      <a:r>
                        <a:rPr lang="nb-NO" sz="2200" dirty="0">
                          <a:effectLst/>
                          <a:latin typeface="+mj-lt"/>
                          <a:ea typeface="Yu Mincho" panose="02020400000000000000" pitchFamily="18" charset="-128"/>
                          <a:cs typeface="Times New Roman" panose="02020603050405020304" pitchFamily="18" charset="0"/>
                        </a:rPr>
                        <a:t> beta in Gorilla</a:t>
                      </a:r>
                    </a:p>
                    <a:p>
                      <a:pPr marL="342900" lvl="0" indent="-342900">
                        <a:buFont typeface="Calibri" panose="020F0502020204030204" pitchFamily="34" charset="0"/>
                        <a:buChar char="-"/>
                      </a:pPr>
                      <a:r>
                        <a:rPr lang="nb-NO" sz="2200" dirty="0" err="1">
                          <a:effectLst/>
                          <a:latin typeface="+mj-lt"/>
                          <a:ea typeface="Yu Mincho" panose="02020400000000000000" pitchFamily="18" charset="-128"/>
                          <a:cs typeface="Times New Roman" panose="02020603050405020304" pitchFamily="18" charset="0"/>
                        </a:rPr>
                        <a:t>Explaining</a:t>
                      </a:r>
                      <a:r>
                        <a:rPr lang="nb-NO" sz="2200" dirty="0">
                          <a:effectLst/>
                          <a:latin typeface="+mj-lt"/>
                          <a:ea typeface="Yu Mincho" panose="02020400000000000000" pitchFamily="18" charset="-128"/>
                          <a:cs typeface="Times New Roman" panose="02020603050405020304" pitchFamily="18" charset="0"/>
                        </a:rPr>
                        <a:t> </a:t>
                      </a:r>
                      <a:r>
                        <a:rPr lang="nb-NO" sz="2200" dirty="0" err="1">
                          <a:effectLst/>
                          <a:latin typeface="+mj-lt"/>
                          <a:ea typeface="Yu Mincho" panose="02020400000000000000" pitchFamily="18" charset="-128"/>
                          <a:cs typeface="Times New Roman" panose="02020603050405020304" pitchFamily="18" charset="0"/>
                        </a:rPr>
                        <a:t>the</a:t>
                      </a:r>
                      <a:r>
                        <a:rPr lang="nb-NO" sz="2200" dirty="0">
                          <a:effectLst/>
                          <a:latin typeface="+mj-lt"/>
                          <a:ea typeface="Yu Mincho" panose="02020400000000000000" pitchFamily="18" charset="-128"/>
                          <a:cs typeface="Times New Roman" panose="02020603050405020304" pitchFamily="18" charset="0"/>
                        </a:rPr>
                        <a:t> output </a:t>
                      </a:r>
                      <a:endParaRPr lang="en-NO" sz="2200" dirty="0">
                        <a:effectLst/>
                        <a:latin typeface="+mj-lt"/>
                        <a:ea typeface="Yu Mincho" panose="02020400000000000000" pitchFamily="18" charset="-128"/>
                        <a:cs typeface="Times New Roman" panose="02020603050405020304" pitchFamily="18" charset="0"/>
                      </a:endParaRPr>
                    </a:p>
                  </a:txBody>
                  <a:tcPr marL="127612" marR="127612" marT="0" marB="0"/>
                </a:tc>
                <a:tc>
                  <a:txBody>
                    <a:bodyPr/>
                    <a:lstStyle/>
                    <a:p>
                      <a:r>
                        <a:rPr lang="nb-NO" sz="2200" dirty="0">
                          <a:effectLst/>
                        </a:rPr>
                        <a:t>Maki </a:t>
                      </a:r>
                      <a:r>
                        <a:rPr lang="nb-NO" sz="2200" dirty="0" err="1">
                          <a:effectLst/>
                        </a:rPr>
                        <a:t>Kubota</a:t>
                      </a:r>
                      <a:br>
                        <a:rPr lang="nb-NO" sz="2200" dirty="0">
                          <a:effectLst/>
                        </a:rPr>
                      </a:br>
                      <a:endParaRPr lang="en-NO" sz="2200" dirty="0">
                        <a:effectLst/>
                      </a:endParaRPr>
                    </a:p>
                    <a:p>
                      <a:r>
                        <a:rPr lang="en-NO" sz="2200" dirty="0">
                          <a:effectLst/>
                        </a:rPr>
                        <a:t> </a:t>
                      </a:r>
                      <a:endParaRPr lang="en-NO" sz="22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extLst>
                  <a:ext uri="{0D108BD9-81ED-4DB2-BD59-A6C34878D82A}">
                    <a16:rowId xmlns:a16="http://schemas.microsoft.com/office/drawing/2014/main" val="3728356722"/>
                  </a:ext>
                </a:extLst>
              </a:tr>
              <a:tr h="9695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200" dirty="0">
                          <a:effectLst/>
                        </a:rPr>
                        <a:t>12:00 – 13:00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2200" dirty="0">
                          <a:effectLst/>
                        </a:rPr>
                        <a:t>(Lunch)</a:t>
                      </a:r>
                      <a:endParaRPr lang="en-NO" sz="2200" dirty="0">
                        <a:effectLst/>
                      </a:endParaRPr>
                    </a:p>
                    <a:p>
                      <a:r>
                        <a:rPr lang="en-NO" sz="2200" dirty="0">
                          <a:effectLst/>
                          <a:latin typeface="Calibri" panose="020F0502020204030204" pitchFamily="34" charset="0"/>
                          <a:ea typeface="Yu Mincho" panose="02020400000000000000" pitchFamily="18" charset="-128"/>
                          <a:cs typeface="Times New Roman" panose="02020603050405020304" pitchFamily="18" charset="0"/>
                        </a:rPr>
                        <a:t> </a:t>
                      </a:r>
                    </a:p>
                  </a:txBody>
                  <a:tcPr marL="127612" marR="127612" marT="0" marB="0"/>
                </a:tc>
                <a:tc>
                  <a:txBody>
                    <a:bodyPr/>
                    <a:lstStyle/>
                    <a:p>
                      <a:pPr marL="342900" lvl="0" indent="-342900">
                        <a:buFont typeface="Calibri" panose="020F0502020204030204" pitchFamily="34" charset="0"/>
                        <a:buChar char="-"/>
                      </a:pPr>
                      <a:endParaRPr lang="en-NO" sz="22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tc>
                  <a:txBody>
                    <a:bodyPr/>
                    <a:lstStyle/>
                    <a:p>
                      <a:endParaRPr lang="en-NO" sz="22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extLst>
                  <a:ext uri="{0D108BD9-81ED-4DB2-BD59-A6C34878D82A}">
                    <a16:rowId xmlns:a16="http://schemas.microsoft.com/office/drawing/2014/main" val="468878425"/>
                  </a:ext>
                </a:extLst>
              </a:tr>
              <a:tr h="1377731">
                <a:tc>
                  <a:txBody>
                    <a:bodyPr/>
                    <a:lstStyle/>
                    <a:p>
                      <a:r>
                        <a:rPr lang="en-GB" sz="2200" dirty="0">
                          <a:effectLst/>
                        </a:rPr>
                        <a:t>13:00 – 15:00 </a:t>
                      </a:r>
                      <a:endParaRPr lang="en-NO" sz="2200" dirty="0">
                        <a:effectLst/>
                      </a:endParaRPr>
                    </a:p>
                    <a:p>
                      <a:r>
                        <a:rPr lang="en-GB" sz="2200" dirty="0">
                          <a:effectLst/>
                        </a:rPr>
                        <a:t>(Break 15min)</a:t>
                      </a:r>
                      <a:endParaRPr lang="en-NO" sz="22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7612" marR="127612" marT="0" marB="0"/>
                </a:tc>
                <a:tc>
                  <a:txBody>
                    <a:bodyPr/>
                    <a:lstStyle/>
                    <a:p>
                      <a:r>
                        <a:rPr lang="nb-NO" sz="2200" dirty="0">
                          <a:effectLst/>
                        </a:rPr>
                        <a:t>Data </a:t>
                      </a:r>
                      <a:r>
                        <a:rPr lang="nb-NO" sz="2200" dirty="0" err="1">
                          <a:effectLst/>
                        </a:rPr>
                        <a:t>analysis</a:t>
                      </a:r>
                      <a:r>
                        <a:rPr lang="nb-NO" sz="2200" dirty="0">
                          <a:effectLst/>
                        </a:rPr>
                        <a:t> </a:t>
                      </a:r>
                      <a:endParaRPr lang="en-NO" sz="2200" dirty="0">
                        <a:effectLst/>
                      </a:endParaRPr>
                    </a:p>
                    <a:p>
                      <a:pPr marL="342900" lvl="0" indent="-342900">
                        <a:buFont typeface="Calibri" panose="020F0502020204030204" pitchFamily="34" charset="0"/>
                        <a:buChar char="-"/>
                      </a:pPr>
                      <a:r>
                        <a:rPr lang="nb-NO" sz="2200" dirty="0">
                          <a:effectLst/>
                        </a:rPr>
                        <a:t>Data </a:t>
                      </a:r>
                      <a:r>
                        <a:rPr lang="nb-NO" sz="2200" dirty="0" err="1">
                          <a:effectLst/>
                        </a:rPr>
                        <a:t>cleaning</a:t>
                      </a:r>
                      <a:endParaRPr lang="nb-NO" sz="2200" dirty="0">
                        <a:effectLst/>
                      </a:endParaRPr>
                    </a:p>
                    <a:p>
                      <a:pPr marL="342900" lvl="0" indent="-342900">
                        <a:buFont typeface="Calibri" panose="020F0502020204030204" pitchFamily="34" charset="0"/>
                        <a:buChar char="-"/>
                      </a:pPr>
                      <a:r>
                        <a:rPr lang="nb-NO" sz="2200" dirty="0" err="1">
                          <a:effectLst/>
                        </a:rPr>
                        <a:t>Visualzation</a:t>
                      </a:r>
                      <a:endParaRPr lang="nb-NO" sz="2200" dirty="0">
                        <a:effectLst/>
                      </a:endParaRPr>
                    </a:p>
                    <a:p>
                      <a:pPr marL="342900" lvl="0" indent="-342900">
                        <a:buFont typeface="Calibri" panose="020F0502020204030204" pitchFamily="34" charset="0"/>
                        <a:buChar char="-"/>
                      </a:pPr>
                      <a:r>
                        <a:rPr lang="nb-NO" sz="2200" dirty="0">
                          <a:effectLst/>
                        </a:rPr>
                        <a:t>Statistical </a:t>
                      </a:r>
                      <a:r>
                        <a:rPr lang="nb-NO" sz="2200" dirty="0" err="1">
                          <a:effectLst/>
                        </a:rPr>
                        <a:t>analysis</a:t>
                      </a:r>
                      <a:r>
                        <a:rPr lang="nb-NO" sz="2200" dirty="0">
                          <a:effectLst/>
                        </a:rPr>
                        <a:t> </a:t>
                      </a:r>
                      <a:endParaRPr lang="en-NO" sz="2200" dirty="0">
                        <a:effectLst/>
                      </a:endParaRPr>
                    </a:p>
                  </a:txBody>
                  <a:tcPr marL="127612" marR="127612" marT="0" marB="0"/>
                </a:tc>
                <a:tc>
                  <a:txBody>
                    <a:bodyPr/>
                    <a:lstStyle/>
                    <a:p>
                      <a:r>
                        <a:rPr lang="en-GB" sz="2200" dirty="0">
                          <a:effectLst/>
                          <a:latin typeface="+mj-lt"/>
                        </a:rPr>
                        <a:t>Martin </a:t>
                      </a:r>
                      <a:r>
                        <a:rPr lang="en-GB" sz="2200" dirty="0" err="1">
                          <a:effectLst/>
                          <a:latin typeface="+mj-lt"/>
                        </a:rPr>
                        <a:t>Schweinberger</a:t>
                      </a:r>
                      <a:r>
                        <a:rPr lang="en-GB" sz="2200" dirty="0">
                          <a:effectLst/>
                          <a:latin typeface="+mj-lt"/>
                        </a:rPr>
                        <a:t> </a:t>
                      </a:r>
                    </a:p>
                    <a:p>
                      <a:r>
                        <a:rPr lang="en-GB" sz="2200" dirty="0">
                          <a:effectLst/>
                          <a:latin typeface="+mj-lt"/>
                          <a:ea typeface="Yu Mincho" panose="02020400000000000000" pitchFamily="18" charset="-128"/>
                          <a:cs typeface="Times New Roman" panose="02020603050405020304" pitchFamily="18" charset="0"/>
                        </a:rPr>
                        <a:t>Serge Minor </a:t>
                      </a:r>
                      <a:endParaRPr lang="en-NO" sz="2200" dirty="0">
                        <a:effectLst/>
                        <a:latin typeface="+mj-lt"/>
                        <a:ea typeface="Yu Mincho" panose="02020400000000000000" pitchFamily="18" charset="-128"/>
                        <a:cs typeface="Times New Roman" panose="02020603050405020304" pitchFamily="18" charset="0"/>
                      </a:endParaRPr>
                    </a:p>
                  </a:txBody>
                  <a:tcPr marL="127612" marR="127612" marT="0" marB="0"/>
                </a:tc>
                <a:extLst>
                  <a:ext uri="{0D108BD9-81ED-4DB2-BD59-A6C34878D82A}">
                    <a16:rowId xmlns:a16="http://schemas.microsoft.com/office/drawing/2014/main" val="740431499"/>
                  </a:ext>
                </a:extLst>
              </a:tr>
            </a:tbl>
          </a:graphicData>
        </a:graphic>
      </p:graphicFrame>
    </p:spTree>
    <p:extLst>
      <p:ext uri="{BB962C8B-B14F-4D97-AF65-F5344CB8AC3E}">
        <p14:creationId xmlns:p14="http://schemas.microsoft.com/office/powerpoint/2010/main" val="1936630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AE7AD-EC4D-D740-836B-362A4DCC55BF}"/>
              </a:ext>
            </a:extLst>
          </p:cNvPr>
          <p:cNvSpPr>
            <a:spLocks noGrp="1"/>
          </p:cNvSpPr>
          <p:nvPr>
            <p:ph type="title"/>
          </p:nvPr>
        </p:nvSpPr>
        <p:spPr/>
        <p:txBody>
          <a:bodyPr/>
          <a:lstStyle/>
          <a:p>
            <a:r>
              <a:rPr lang="en-GB" dirty="0"/>
              <a:t>Three big headaches in eye tracking</a:t>
            </a:r>
          </a:p>
        </p:txBody>
      </p:sp>
      <p:sp>
        <p:nvSpPr>
          <p:cNvPr id="3" name="Content Placeholder 2">
            <a:extLst>
              <a:ext uri="{FF2B5EF4-FFF2-40B4-BE49-F238E27FC236}">
                <a16:creationId xmlns:a16="http://schemas.microsoft.com/office/drawing/2014/main" id="{D6D5E2A6-36E3-314F-80CE-B270FC109FDA}"/>
              </a:ext>
            </a:extLst>
          </p:cNvPr>
          <p:cNvSpPr>
            <a:spLocks noGrp="1"/>
          </p:cNvSpPr>
          <p:nvPr>
            <p:ph idx="1"/>
          </p:nvPr>
        </p:nvSpPr>
        <p:spPr/>
        <p:txBody>
          <a:bodyPr/>
          <a:lstStyle/>
          <a:p>
            <a:r>
              <a:rPr lang="en-GB" dirty="0"/>
              <a:t>Frequency </a:t>
            </a:r>
          </a:p>
          <a:p>
            <a:r>
              <a:rPr lang="en-GB" dirty="0"/>
              <a:t>Contextual constraint or predictability</a:t>
            </a:r>
          </a:p>
          <a:p>
            <a:r>
              <a:rPr lang="en-GB" dirty="0"/>
              <a:t>Word length</a:t>
            </a:r>
          </a:p>
          <a:p>
            <a:pPr marL="0" indent="0">
              <a:buNone/>
            </a:pPr>
            <a:endParaRPr lang="en-GB" dirty="0"/>
          </a:p>
        </p:txBody>
      </p:sp>
      <p:pic>
        <p:nvPicPr>
          <p:cNvPr id="4098" name="Picture 2" descr="Headache GIFs | Tenor">
            <a:extLst>
              <a:ext uri="{FF2B5EF4-FFF2-40B4-BE49-F238E27FC236}">
                <a16:creationId xmlns:a16="http://schemas.microsoft.com/office/drawing/2014/main" id="{1022E2E2-F588-6044-BDD0-FB575CAF2B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32141" y="2991162"/>
            <a:ext cx="3320738" cy="33207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16036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BE6E97-144A-284F-9E98-8A7E491E1084}"/>
              </a:ext>
            </a:extLst>
          </p:cNvPr>
          <p:cNvPicPr>
            <a:picLocks noChangeAspect="1"/>
          </p:cNvPicPr>
          <p:nvPr/>
        </p:nvPicPr>
        <p:blipFill>
          <a:blip r:embed="rId3"/>
          <a:stretch>
            <a:fillRect/>
          </a:stretch>
        </p:blipFill>
        <p:spPr>
          <a:xfrm>
            <a:off x="1161143" y="48499"/>
            <a:ext cx="9361951" cy="6809502"/>
          </a:xfrm>
          <a:prstGeom prst="rect">
            <a:avLst/>
          </a:prstGeom>
        </p:spPr>
      </p:pic>
    </p:spTree>
    <p:extLst>
      <p:ext uri="{BB962C8B-B14F-4D97-AF65-F5344CB8AC3E}">
        <p14:creationId xmlns:p14="http://schemas.microsoft.com/office/powerpoint/2010/main" val="15609120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E6C89-DDE0-7947-B6C9-0A2E485F74B5}"/>
              </a:ext>
            </a:extLst>
          </p:cNvPr>
          <p:cNvSpPr>
            <a:spLocks noGrp="1"/>
          </p:cNvSpPr>
          <p:nvPr>
            <p:ph type="title"/>
          </p:nvPr>
        </p:nvSpPr>
        <p:spPr/>
        <p:txBody>
          <a:bodyPr/>
          <a:lstStyle/>
          <a:p>
            <a:r>
              <a:rPr lang="en-GB" dirty="0"/>
              <a:t>Frequency </a:t>
            </a:r>
          </a:p>
        </p:txBody>
      </p:sp>
      <p:sp>
        <p:nvSpPr>
          <p:cNvPr id="3" name="Content Placeholder 2">
            <a:extLst>
              <a:ext uri="{FF2B5EF4-FFF2-40B4-BE49-F238E27FC236}">
                <a16:creationId xmlns:a16="http://schemas.microsoft.com/office/drawing/2014/main" id="{1FFD7C7D-3C22-9847-9007-B6FD861521A9}"/>
              </a:ext>
            </a:extLst>
          </p:cNvPr>
          <p:cNvSpPr>
            <a:spLocks noGrp="1"/>
          </p:cNvSpPr>
          <p:nvPr>
            <p:ph idx="1"/>
          </p:nvPr>
        </p:nvSpPr>
        <p:spPr/>
        <p:txBody>
          <a:bodyPr/>
          <a:lstStyle/>
          <a:p>
            <a:r>
              <a:rPr lang="en-GB" dirty="0"/>
              <a:t>Know the profile of your speakers! Are they children/adults? Simultaneous or sequential bilinguals? What’s their proficiency?</a:t>
            </a:r>
          </a:p>
          <a:p>
            <a:r>
              <a:rPr lang="en-GB" dirty="0"/>
              <a:t>How often do your speakers encounter these words? </a:t>
            </a:r>
          </a:p>
          <a:p>
            <a:r>
              <a:rPr lang="en-GB" dirty="0"/>
              <a:t>Look at the corpus (if available in your language) and see how frequent the word is. </a:t>
            </a:r>
          </a:p>
          <a:p>
            <a:r>
              <a:rPr lang="en-GB" dirty="0"/>
              <a:t>Control for influence from the other language such as cognates, homophones  </a:t>
            </a:r>
          </a:p>
          <a:p>
            <a:r>
              <a:rPr lang="en-GB" dirty="0"/>
              <a:t>If you can’t control for frequency, then include it in the statistical model as a covariate. </a:t>
            </a:r>
          </a:p>
          <a:p>
            <a:endParaRPr lang="en-GB" dirty="0"/>
          </a:p>
        </p:txBody>
      </p:sp>
    </p:spTree>
    <p:extLst>
      <p:ext uri="{BB962C8B-B14F-4D97-AF65-F5344CB8AC3E}">
        <p14:creationId xmlns:p14="http://schemas.microsoft.com/office/powerpoint/2010/main" val="36544794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C5DA240-ECE7-DB43-ABDE-0BF2FC20C0EA}"/>
              </a:ext>
            </a:extLst>
          </p:cNvPr>
          <p:cNvSpPr>
            <a:spLocks noGrp="1"/>
          </p:cNvSpPr>
          <p:nvPr>
            <p:ph type="title"/>
          </p:nvPr>
        </p:nvSpPr>
        <p:spPr>
          <a:xfrm>
            <a:off x="446314" y="234496"/>
            <a:ext cx="10515600" cy="1325563"/>
          </a:xfrm>
        </p:spPr>
        <p:txBody>
          <a:bodyPr/>
          <a:lstStyle/>
          <a:p>
            <a:r>
              <a:rPr lang="en-GB" dirty="0"/>
              <a:t>Selecting images</a:t>
            </a:r>
          </a:p>
        </p:txBody>
      </p:sp>
      <p:pic>
        <p:nvPicPr>
          <p:cNvPr id="6" name="Picture 5">
            <a:extLst>
              <a:ext uri="{FF2B5EF4-FFF2-40B4-BE49-F238E27FC236}">
                <a16:creationId xmlns:a16="http://schemas.microsoft.com/office/drawing/2014/main" id="{2D5C237D-85E2-0442-9A24-78006E2F2E29}"/>
              </a:ext>
            </a:extLst>
          </p:cNvPr>
          <p:cNvPicPr>
            <a:picLocks noChangeAspect="1"/>
          </p:cNvPicPr>
          <p:nvPr/>
        </p:nvPicPr>
        <p:blipFill>
          <a:blip r:embed="rId3"/>
          <a:stretch>
            <a:fillRect/>
          </a:stretch>
        </p:blipFill>
        <p:spPr>
          <a:xfrm>
            <a:off x="218392" y="2032000"/>
            <a:ext cx="3676286" cy="3396116"/>
          </a:xfrm>
          <a:prstGeom prst="rect">
            <a:avLst/>
          </a:prstGeom>
          <a:ln>
            <a:solidFill>
              <a:schemeClr val="tx1"/>
            </a:solidFill>
          </a:ln>
        </p:spPr>
      </p:pic>
      <p:pic>
        <p:nvPicPr>
          <p:cNvPr id="7" name="Picture 6">
            <a:extLst>
              <a:ext uri="{FF2B5EF4-FFF2-40B4-BE49-F238E27FC236}">
                <a16:creationId xmlns:a16="http://schemas.microsoft.com/office/drawing/2014/main" id="{195B8FD3-ECC4-8347-BE4D-4E2AEDD6135C}"/>
              </a:ext>
            </a:extLst>
          </p:cNvPr>
          <p:cNvPicPr>
            <a:picLocks noChangeAspect="1"/>
          </p:cNvPicPr>
          <p:nvPr/>
        </p:nvPicPr>
        <p:blipFill>
          <a:blip r:embed="rId4"/>
          <a:stretch>
            <a:fillRect/>
          </a:stretch>
        </p:blipFill>
        <p:spPr>
          <a:xfrm>
            <a:off x="4129314" y="2031999"/>
            <a:ext cx="3766457" cy="3396117"/>
          </a:xfrm>
          <a:prstGeom prst="rect">
            <a:avLst/>
          </a:prstGeom>
          <a:ln>
            <a:solidFill>
              <a:schemeClr val="tx1"/>
            </a:solidFill>
          </a:ln>
        </p:spPr>
      </p:pic>
      <p:pic>
        <p:nvPicPr>
          <p:cNvPr id="8" name="Picture 7">
            <a:extLst>
              <a:ext uri="{FF2B5EF4-FFF2-40B4-BE49-F238E27FC236}">
                <a16:creationId xmlns:a16="http://schemas.microsoft.com/office/drawing/2014/main" id="{EECBE2CE-6B93-324F-8468-C954DD66540B}"/>
              </a:ext>
            </a:extLst>
          </p:cNvPr>
          <p:cNvPicPr>
            <a:picLocks noChangeAspect="1"/>
          </p:cNvPicPr>
          <p:nvPr/>
        </p:nvPicPr>
        <p:blipFill>
          <a:blip r:embed="rId5"/>
          <a:stretch>
            <a:fillRect/>
          </a:stretch>
        </p:blipFill>
        <p:spPr>
          <a:xfrm>
            <a:off x="8130408" y="2031999"/>
            <a:ext cx="3843200" cy="3396117"/>
          </a:xfrm>
          <a:prstGeom prst="rect">
            <a:avLst/>
          </a:prstGeom>
          <a:ln>
            <a:solidFill>
              <a:schemeClr val="tx1"/>
            </a:solidFill>
          </a:ln>
        </p:spPr>
      </p:pic>
      <p:sp>
        <p:nvSpPr>
          <p:cNvPr id="9" name="Content Placeholder 2">
            <a:extLst>
              <a:ext uri="{FF2B5EF4-FFF2-40B4-BE49-F238E27FC236}">
                <a16:creationId xmlns:a16="http://schemas.microsoft.com/office/drawing/2014/main" id="{7128052F-FD8C-DC48-BD49-4CC37BB32C3C}"/>
              </a:ext>
            </a:extLst>
          </p:cNvPr>
          <p:cNvSpPr>
            <a:spLocks noGrp="1"/>
          </p:cNvSpPr>
          <p:nvPr>
            <p:ph idx="1"/>
          </p:nvPr>
        </p:nvSpPr>
        <p:spPr>
          <a:xfrm>
            <a:off x="7757652" y="5758997"/>
            <a:ext cx="4434349" cy="830489"/>
          </a:xfrm>
        </p:spPr>
        <p:txBody>
          <a:bodyPr>
            <a:normAutofit/>
          </a:bodyPr>
          <a:lstStyle/>
          <a:p>
            <a:pPr marL="0" indent="0">
              <a:buNone/>
            </a:pPr>
            <a:r>
              <a:rPr lang="en-GB" dirty="0"/>
              <a:t>Marian &amp; Spivey (2003)</a:t>
            </a:r>
          </a:p>
        </p:txBody>
      </p:sp>
    </p:spTree>
    <p:extLst>
      <p:ext uri="{BB962C8B-B14F-4D97-AF65-F5344CB8AC3E}">
        <p14:creationId xmlns:p14="http://schemas.microsoft.com/office/powerpoint/2010/main" val="18953852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3098DF-4247-4F4E-83DE-C7FD1554A95F}"/>
              </a:ext>
            </a:extLst>
          </p:cNvPr>
          <p:cNvSpPr>
            <a:spLocks noGrp="1"/>
          </p:cNvSpPr>
          <p:nvPr>
            <p:ph idx="1"/>
          </p:nvPr>
        </p:nvSpPr>
        <p:spPr>
          <a:xfrm>
            <a:off x="838200" y="1560059"/>
            <a:ext cx="10907486" cy="6028682"/>
          </a:xfrm>
        </p:spPr>
        <p:txBody>
          <a:bodyPr/>
          <a:lstStyle/>
          <a:p>
            <a:r>
              <a:rPr lang="en-GB" dirty="0"/>
              <a:t>All items should be comparable in </a:t>
            </a:r>
            <a:r>
              <a:rPr lang="en-GB" b="1" dirty="0"/>
              <a:t>visual salience</a:t>
            </a:r>
          </a:p>
          <a:p>
            <a:r>
              <a:rPr lang="en-GB" dirty="0"/>
              <a:t>Control for </a:t>
            </a:r>
            <a:r>
              <a:rPr lang="en-GB" b="1" dirty="0"/>
              <a:t>animacy </a:t>
            </a:r>
            <a:r>
              <a:rPr lang="en-GB" dirty="0"/>
              <a:t>(i.e., a dog will elicit more looks than a hat)</a:t>
            </a:r>
            <a:endParaRPr lang="en-GB" b="1" dirty="0"/>
          </a:p>
          <a:p>
            <a:r>
              <a:rPr lang="en-GB" dirty="0"/>
              <a:t>Properties to consider are colour, size, brightness, and contrast, as well as spatial frequency (e.g., dense vs. sparse) and image style (e.g., line drawing vs. picture)</a:t>
            </a:r>
          </a:p>
          <a:p>
            <a:r>
              <a:rPr lang="en-GB" dirty="0"/>
              <a:t>If eye fixations are divided roughly equally across the images at the onset of each trial (before the audio begins to play), you know you have done a good job.</a:t>
            </a:r>
          </a:p>
          <a:p>
            <a:r>
              <a:rPr lang="en-GB" dirty="0"/>
              <a:t>If there are baseline effects, then you can make comparisons between conditions that present the same baseline effects (i.e., compare trials with the same display but different audio) or modify your data analysis to take these effects into account.</a:t>
            </a:r>
          </a:p>
          <a:p>
            <a:endParaRPr lang="en-GB" dirty="0"/>
          </a:p>
          <a:p>
            <a:pPr marL="0" indent="0">
              <a:buNone/>
            </a:pPr>
            <a:endParaRPr lang="en-GB" dirty="0"/>
          </a:p>
        </p:txBody>
      </p:sp>
      <p:sp>
        <p:nvSpPr>
          <p:cNvPr id="5" name="Title 1">
            <a:extLst>
              <a:ext uri="{FF2B5EF4-FFF2-40B4-BE49-F238E27FC236}">
                <a16:creationId xmlns:a16="http://schemas.microsoft.com/office/drawing/2014/main" id="{9C5DA240-ECE7-DB43-ABDE-0BF2FC20C0EA}"/>
              </a:ext>
            </a:extLst>
          </p:cNvPr>
          <p:cNvSpPr>
            <a:spLocks noGrp="1"/>
          </p:cNvSpPr>
          <p:nvPr>
            <p:ph type="title"/>
          </p:nvPr>
        </p:nvSpPr>
        <p:spPr>
          <a:xfrm>
            <a:off x="446314" y="234496"/>
            <a:ext cx="10515600" cy="1325563"/>
          </a:xfrm>
        </p:spPr>
        <p:txBody>
          <a:bodyPr/>
          <a:lstStyle/>
          <a:p>
            <a:r>
              <a:rPr lang="en-GB" dirty="0"/>
              <a:t>Selecting images</a:t>
            </a:r>
          </a:p>
        </p:txBody>
      </p:sp>
    </p:spTree>
    <p:extLst>
      <p:ext uri="{BB962C8B-B14F-4D97-AF65-F5344CB8AC3E}">
        <p14:creationId xmlns:p14="http://schemas.microsoft.com/office/powerpoint/2010/main" val="21568515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7B781-86B4-D740-9BB6-26053A96B350}"/>
              </a:ext>
            </a:extLst>
          </p:cNvPr>
          <p:cNvSpPr>
            <a:spLocks noGrp="1"/>
          </p:cNvSpPr>
          <p:nvPr>
            <p:ph type="title"/>
          </p:nvPr>
        </p:nvSpPr>
        <p:spPr/>
        <p:txBody>
          <a:bodyPr/>
          <a:lstStyle/>
          <a:p>
            <a:r>
              <a:rPr lang="en-GB" dirty="0"/>
              <a:t>Where can I get good pictures? </a:t>
            </a:r>
          </a:p>
        </p:txBody>
      </p:sp>
      <p:sp>
        <p:nvSpPr>
          <p:cNvPr id="3" name="Content Placeholder 2">
            <a:extLst>
              <a:ext uri="{FF2B5EF4-FFF2-40B4-BE49-F238E27FC236}">
                <a16:creationId xmlns:a16="http://schemas.microsoft.com/office/drawing/2014/main" id="{E83E5950-D6BE-FF4E-9F9B-3C8D1687C9B7}"/>
              </a:ext>
            </a:extLst>
          </p:cNvPr>
          <p:cNvSpPr>
            <a:spLocks noGrp="1"/>
          </p:cNvSpPr>
          <p:nvPr>
            <p:ph idx="1"/>
          </p:nvPr>
        </p:nvSpPr>
        <p:spPr/>
        <p:txBody>
          <a:bodyPr/>
          <a:lstStyle/>
          <a:p>
            <a:r>
              <a:rPr lang="en-GB" dirty="0"/>
              <a:t>International Picture Naming Project (</a:t>
            </a:r>
            <a:r>
              <a:rPr lang="en-GB" dirty="0">
                <a:hlinkClick r:id="rId2"/>
              </a:rPr>
              <a:t>https://crl.ucsd.edu/experiments/ipnp/</a:t>
            </a:r>
            <a:r>
              <a:rPr lang="en-GB" dirty="0"/>
              <a:t>)</a:t>
            </a:r>
          </a:p>
          <a:p>
            <a:r>
              <a:rPr lang="en-GB" dirty="0"/>
              <a:t>Snodgrass and </a:t>
            </a:r>
            <a:r>
              <a:rPr lang="en-GB" dirty="0" err="1"/>
              <a:t>Vanderwart</a:t>
            </a:r>
            <a:r>
              <a:rPr lang="en-GB" dirty="0"/>
              <a:t> (1980) (</a:t>
            </a:r>
            <a:r>
              <a:rPr lang="en-GB" dirty="0">
                <a:hlinkClick r:id="rId3"/>
              </a:rPr>
              <a:t>https://pubmed.ncbi.nlm.nih.gov/7373248/</a:t>
            </a:r>
            <a:r>
              <a:rPr lang="en-GB" dirty="0"/>
              <a:t>)</a:t>
            </a:r>
          </a:p>
          <a:p>
            <a:r>
              <a:rPr lang="en-GB" dirty="0"/>
              <a:t>Bank of Standardized Stimuli</a:t>
            </a:r>
          </a:p>
          <a:p>
            <a:pPr marL="0" indent="0">
              <a:buNone/>
            </a:pPr>
            <a:r>
              <a:rPr lang="en-GB" dirty="0"/>
              <a:t>(</a:t>
            </a:r>
            <a:r>
              <a:rPr lang="en-GB" dirty="0">
                <a:hlinkClick r:id="rId4"/>
              </a:rPr>
              <a:t>https://drive.google.com/open?id=1FpnEFkbqe_huRwfsCf7gs5R1zuc1ZOkn</a:t>
            </a:r>
            <a:r>
              <a:rPr lang="en-GB" dirty="0"/>
              <a:t>)</a:t>
            </a:r>
          </a:p>
          <a:p>
            <a:endParaRPr lang="en-GB" dirty="0"/>
          </a:p>
          <a:p>
            <a:pPr marL="0" indent="0">
              <a:buNone/>
            </a:pPr>
            <a:endParaRPr lang="en-GB" dirty="0"/>
          </a:p>
        </p:txBody>
      </p:sp>
    </p:spTree>
    <p:extLst>
      <p:ext uri="{BB962C8B-B14F-4D97-AF65-F5344CB8AC3E}">
        <p14:creationId xmlns:p14="http://schemas.microsoft.com/office/powerpoint/2010/main" val="19434187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508B7-00FC-6C4A-A6E6-8393179151EC}"/>
              </a:ext>
            </a:extLst>
          </p:cNvPr>
          <p:cNvSpPr>
            <a:spLocks noGrp="1"/>
          </p:cNvSpPr>
          <p:nvPr>
            <p:ph type="title"/>
          </p:nvPr>
        </p:nvSpPr>
        <p:spPr/>
        <p:txBody>
          <a:bodyPr/>
          <a:lstStyle/>
          <a:p>
            <a:r>
              <a:rPr lang="en-GB" dirty="0"/>
              <a:t>Defining Area/Region of Interest </a:t>
            </a:r>
          </a:p>
        </p:txBody>
      </p:sp>
      <p:pic>
        <p:nvPicPr>
          <p:cNvPr id="4" name="Picture 3">
            <a:extLst>
              <a:ext uri="{FF2B5EF4-FFF2-40B4-BE49-F238E27FC236}">
                <a16:creationId xmlns:a16="http://schemas.microsoft.com/office/drawing/2014/main" id="{8506A9E4-058F-EB4D-A22A-2CCAB98B6008}"/>
              </a:ext>
            </a:extLst>
          </p:cNvPr>
          <p:cNvPicPr>
            <a:picLocks noChangeAspect="1"/>
          </p:cNvPicPr>
          <p:nvPr/>
        </p:nvPicPr>
        <p:blipFill>
          <a:blip r:embed="rId2"/>
          <a:stretch>
            <a:fillRect/>
          </a:stretch>
        </p:blipFill>
        <p:spPr>
          <a:xfrm>
            <a:off x="4215686" y="2181609"/>
            <a:ext cx="3760627" cy="3439701"/>
          </a:xfrm>
          <a:prstGeom prst="rect">
            <a:avLst/>
          </a:prstGeom>
        </p:spPr>
      </p:pic>
      <p:pic>
        <p:nvPicPr>
          <p:cNvPr id="5" name="Picture 4">
            <a:extLst>
              <a:ext uri="{FF2B5EF4-FFF2-40B4-BE49-F238E27FC236}">
                <a16:creationId xmlns:a16="http://schemas.microsoft.com/office/drawing/2014/main" id="{6F15F25E-7CC8-854C-9C40-2A0B9E1A2A39}"/>
              </a:ext>
            </a:extLst>
          </p:cNvPr>
          <p:cNvPicPr>
            <a:picLocks noChangeAspect="1"/>
          </p:cNvPicPr>
          <p:nvPr/>
        </p:nvPicPr>
        <p:blipFill>
          <a:blip r:embed="rId3"/>
          <a:stretch>
            <a:fillRect/>
          </a:stretch>
        </p:blipFill>
        <p:spPr>
          <a:xfrm>
            <a:off x="0" y="2181610"/>
            <a:ext cx="4017364" cy="3439701"/>
          </a:xfrm>
          <a:prstGeom prst="rect">
            <a:avLst/>
          </a:prstGeom>
        </p:spPr>
      </p:pic>
      <p:pic>
        <p:nvPicPr>
          <p:cNvPr id="6" name="Picture 5">
            <a:extLst>
              <a:ext uri="{FF2B5EF4-FFF2-40B4-BE49-F238E27FC236}">
                <a16:creationId xmlns:a16="http://schemas.microsoft.com/office/drawing/2014/main" id="{6E649B47-C74B-7149-A62D-8727467C316E}"/>
              </a:ext>
            </a:extLst>
          </p:cNvPr>
          <p:cNvPicPr>
            <a:picLocks noChangeAspect="1"/>
          </p:cNvPicPr>
          <p:nvPr/>
        </p:nvPicPr>
        <p:blipFill>
          <a:blip r:embed="rId4"/>
          <a:stretch>
            <a:fillRect/>
          </a:stretch>
        </p:blipFill>
        <p:spPr>
          <a:xfrm>
            <a:off x="8174635" y="2181609"/>
            <a:ext cx="3864869" cy="3324340"/>
          </a:xfrm>
          <a:prstGeom prst="rect">
            <a:avLst/>
          </a:prstGeom>
        </p:spPr>
      </p:pic>
      <p:sp>
        <p:nvSpPr>
          <p:cNvPr id="7" name="TextBox 6">
            <a:extLst>
              <a:ext uri="{FF2B5EF4-FFF2-40B4-BE49-F238E27FC236}">
                <a16:creationId xmlns:a16="http://schemas.microsoft.com/office/drawing/2014/main" id="{34B6B1C6-370C-6147-A3E6-8F967A9F7362}"/>
              </a:ext>
            </a:extLst>
          </p:cNvPr>
          <p:cNvSpPr txBox="1"/>
          <p:nvPr/>
        </p:nvSpPr>
        <p:spPr>
          <a:xfrm>
            <a:off x="8386773" y="5908100"/>
            <a:ext cx="3652731" cy="584775"/>
          </a:xfrm>
          <a:prstGeom prst="rect">
            <a:avLst/>
          </a:prstGeom>
          <a:noFill/>
        </p:spPr>
        <p:txBody>
          <a:bodyPr wrap="none" rtlCol="0">
            <a:spAutoFit/>
          </a:bodyPr>
          <a:lstStyle/>
          <a:p>
            <a:r>
              <a:rPr lang="en-GB" sz="3200" dirty="0" err="1"/>
              <a:t>Trenkic</a:t>
            </a:r>
            <a:r>
              <a:rPr lang="en-GB" sz="3200" dirty="0"/>
              <a:t> et al., 2014</a:t>
            </a:r>
          </a:p>
        </p:txBody>
      </p:sp>
    </p:spTree>
    <p:extLst>
      <p:ext uri="{BB962C8B-B14F-4D97-AF65-F5344CB8AC3E}">
        <p14:creationId xmlns:p14="http://schemas.microsoft.com/office/powerpoint/2010/main" val="31374852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3098DF-4247-4F4E-83DE-C7FD1554A95F}"/>
              </a:ext>
            </a:extLst>
          </p:cNvPr>
          <p:cNvSpPr>
            <a:spLocks noGrp="1"/>
          </p:cNvSpPr>
          <p:nvPr>
            <p:ph idx="1"/>
          </p:nvPr>
        </p:nvSpPr>
        <p:spPr>
          <a:xfrm>
            <a:off x="838200" y="1835687"/>
            <a:ext cx="10515600" cy="6028682"/>
          </a:xfrm>
        </p:spPr>
        <p:txBody>
          <a:bodyPr/>
          <a:lstStyle/>
          <a:p>
            <a:r>
              <a:rPr lang="en-GB" dirty="0"/>
              <a:t>Each trial consisted of….</a:t>
            </a:r>
          </a:p>
          <a:p>
            <a:r>
              <a:rPr lang="en-GB" dirty="0"/>
              <a:t>Preview time of 2.5 seconds (2500ms) </a:t>
            </a:r>
          </a:p>
          <a:p>
            <a:r>
              <a:rPr lang="en-GB" dirty="0"/>
              <a:t>A fixation cross for 500ms</a:t>
            </a:r>
          </a:p>
          <a:p>
            <a:r>
              <a:rPr lang="en-GB" dirty="0"/>
              <a:t>Audio + image with eye tracking recording. </a:t>
            </a:r>
          </a:p>
          <a:p>
            <a:endParaRPr lang="en-GB" dirty="0"/>
          </a:p>
          <a:p>
            <a:endParaRPr lang="en-GB" dirty="0"/>
          </a:p>
          <a:p>
            <a:endParaRPr lang="en-GB" dirty="0"/>
          </a:p>
        </p:txBody>
      </p:sp>
      <p:sp>
        <p:nvSpPr>
          <p:cNvPr id="5" name="Title 1">
            <a:extLst>
              <a:ext uri="{FF2B5EF4-FFF2-40B4-BE49-F238E27FC236}">
                <a16:creationId xmlns:a16="http://schemas.microsoft.com/office/drawing/2014/main" id="{9C5DA240-ECE7-DB43-ABDE-0BF2FC20C0EA}"/>
              </a:ext>
            </a:extLst>
          </p:cNvPr>
          <p:cNvSpPr>
            <a:spLocks noGrp="1"/>
          </p:cNvSpPr>
          <p:nvPr>
            <p:ph type="title"/>
          </p:nvPr>
        </p:nvSpPr>
        <p:spPr>
          <a:xfrm>
            <a:off x="446314" y="234496"/>
            <a:ext cx="10515600" cy="1325563"/>
          </a:xfrm>
        </p:spPr>
        <p:txBody>
          <a:bodyPr/>
          <a:lstStyle/>
          <a:p>
            <a:r>
              <a:rPr lang="en-GB" dirty="0"/>
              <a:t>Let’s reverse engineer the methodology</a:t>
            </a:r>
          </a:p>
        </p:txBody>
      </p:sp>
    </p:spTree>
    <p:extLst>
      <p:ext uri="{BB962C8B-B14F-4D97-AF65-F5344CB8AC3E}">
        <p14:creationId xmlns:p14="http://schemas.microsoft.com/office/powerpoint/2010/main" val="21787518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D65BE6F-01B3-944E-BA51-5577952FFC94}"/>
              </a:ext>
            </a:extLst>
          </p:cNvPr>
          <p:cNvSpPr/>
          <p:nvPr/>
        </p:nvSpPr>
        <p:spPr>
          <a:xfrm>
            <a:off x="212853" y="263892"/>
            <a:ext cx="3594546" cy="241389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245533B2-833C-3244-AF61-2BB14112A16B}"/>
              </a:ext>
            </a:extLst>
          </p:cNvPr>
          <p:cNvSpPr/>
          <p:nvPr/>
        </p:nvSpPr>
        <p:spPr>
          <a:xfrm>
            <a:off x="2975431" y="1904859"/>
            <a:ext cx="3594546" cy="241389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646D12E0-72FC-674D-8027-E6C03B2FDB4B}"/>
              </a:ext>
            </a:extLst>
          </p:cNvPr>
          <p:cNvPicPr>
            <a:picLocks noChangeAspect="1"/>
          </p:cNvPicPr>
          <p:nvPr/>
        </p:nvPicPr>
        <p:blipFill>
          <a:blip r:embed="rId2"/>
          <a:stretch>
            <a:fillRect/>
          </a:stretch>
        </p:blipFill>
        <p:spPr>
          <a:xfrm>
            <a:off x="830605" y="892848"/>
            <a:ext cx="2359042" cy="1012011"/>
          </a:xfrm>
          <a:prstGeom prst="rect">
            <a:avLst/>
          </a:prstGeom>
          <a:ln>
            <a:noFill/>
          </a:ln>
        </p:spPr>
      </p:pic>
      <p:sp>
        <p:nvSpPr>
          <p:cNvPr id="9" name="Rectangle 8">
            <a:extLst>
              <a:ext uri="{FF2B5EF4-FFF2-40B4-BE49-F238E27FC236}">
                <a16:creationId xmlns:a16="http://schemas.microsoft.com/office/drawing/2014/main" id="{83DD12D7-44BC-EA40-8620-A8D8E5E9AD65}"/>
              </a:ext>
            </a:extLst>
          </p:cNvPr>
          <p:cNvSpPr/>
          <p:nvPr/>
        </p:nvSpPr>
        <p:spPr>
          <a:xfrm>
            <a:off x="5952225" y="3812745"/>
            <a:ext cx="3594546" cy="241389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a:extLst>
              <a:ext uri="{FF2B5EF4-FFF2-40B4-BE49-F238E27FC236}">
                <a16:creationId xmlns:a16="http://schemas.microsoft.com/office/drawing/2014/main" id="{9483C2C4-843D-3F48-99EF-6E7418BE081D}"/>
              </a:ext>
            </a:extLst>
          </p:cNvPr>
          <p:cNvPicPr>
            <a:picLocks noChangeAspect="1"/>
          </p:cNvPicPr>
          <p:nvPr/>
        </p:nvPicPr>
        <p:blipFill>
          <a:blip r:embed="rId2"/>
          <a:stretch>
            <a:fillRect/>
          </a:stretch>
        </p:blipFill>
        <p:spPr>
          <a:xfrm>
            <a:off x="6668739" y="4567645"/>
            <a:ext cx="2359042" cy="1012011"/>
          </a:xfrm>
          <a:prstGeom prst="rect">
            <a:avLst/>
          </a:prstGeom>
          <a:ln>
            <a:noFill/>
          </a:ln>
        </p:spPr>
      </p:pic>
      <p:sp>
        <p:nvSpPr>
          <p:cNvPr id="11" name="TextBox 10">
            <a:extLst>
              <a:ext uri="{FF2B5EF4-FFF2-40B4-BE49-F238E27FC236}">
                <a16:creationId xmlns:a16="http://schemas.microsoft.com/office/drawing/2014/main" id="{489734B0-C662-294B-A09A-B7F49FEE686B}"/>
              </a:ext>
            </a:extLst>
          </p:cNvPr>
          <p:cNvSpPr txBox="1"/>
          <p:nvPr/>
        </p:nvSpPr>
        <p:spPr>
          <a:xfrm>
            <a:off x="6706379" y="2677784"/>
            <a:ext cx="2834430" cy="400110"/>
          </a:xfrm>
          <a:prstGeom prst="rect">
            <a:avLst/>
          </a:prstGeom>
          <a:noFill/>
        </p:spPr>
        <p:txBody>
          <a:bodyPr wrap="none" rtlCol="0">
            <a:spAutoFit/>
          </a:bodyPr>
          <a:lstStyle/>
          <a:p>
            <a:r>
              <a:rPr lang="en-GB" sz="2000" dirty="0"/>
              <a:t>Fixation Cross (500ms)</a:t>
            </a:r>
          </a:p>
        </p:txBody>
      </p:sp>
      <p:sp>
        <p:nvSpPr>
          <p:cNvPr id="12" name="TextBox 11">
            <a:extLst>
              <a:ext uri="{FF2B5EF4-FFF2-40B4-BE49-F238E27FC236}">
                <a16:creationId xmlns:a16="http://schemas.microsoft.com/office/drawing/2014/main" id="{3BA96795-1C21-AB44-BF68-56CED79F0C5B}"/>
              </a:ext>
            </a:extLst>
          </p:cNvPr>
          <p:cNvSpPr txBox="1"/>
          <p:nvPr/>
        </p:nvSpPr>
        <p:spPr>
          <a:xfrm>
            <a:off x="3963246" y="1176449"/>
            <a:ext cx="2878032" cy="400110"/>
          </a:xfrm>
          <a:prstGeom prst="rect">
            <a:avLst/>
          </a:prstGeom>
          <a:noFill/>
        </p:spPr>
        <p:txBody>
          <a:bodyPr wrap="none" rtlCol="0">
            <a:spAutoFit/>
          </a:bodyPr>
          <a:lstStyle/>
          <a:p>
            <a:r>
              <a:rPr lang="en-GB" sz="2000" dirty="0"/>
              <a:t>Preview Time (2500ms)</a:t>
            </a:r>
          </a:p>
        </p:txBody>
      </p:sp>
      <p:sp>
        <p:nvSpPr>
          <p:cNvPr id="13" name="TextBox 12">
            <a:extLst>
              <a:ext uri="{FF2B5EF4-FFF2-40B4-BE49-F238E27FC236}">
                <a16:creationId xmlns:a16="http://schemas.microsoft.com/office/drawing/2014/main" id="{AEBBD4FD-4DB3-AC4E-B082-4C1331BF6AA8}"/>
              </a:ext>
            </a:extLst>
          </p:cNvPr>
          <p:cNvSpPr txBox="1"/>
          <p:nvPr/>
        </p:nvSpPr>
        <p:spPr>
          <a:xfrm>
            <a:off x="9546771" y="4272987"/>
            <a:ext cx="2513830" cy="400110"/>
          </a:xfrm>
          <a:prstGeom prst="rect">
            <a:avLst/>
          </a:prstGeom>
          <a:noFill/>
        </p:spPr>
        <p:txBody>
          <a:bodyPr wrap="none" rtlCol="0">
            <a:spAutoFit/>
          </a:bodyPr>
          <a:lstStyle/>
          <a:p>
            <a:r>
              <a:rPr lang="en-GB" sz="2000" dirty="0"/>
              <a:t>Audio + eye tracking</a:t>
            </a:r>
          </a:p>
        </p:txBody>
      </p:sp>
      <p:sp>
        <p:nvSpPr>
          <p:cNvPr id="14" name="TextBox 13">
            <a:extLst>
              <a:ext uri="{FF2B5EF4-FFF2-40B4-BE49-F238E27FC236}">
                <a16:creationId xmlns:a16="http://schemas.microsoft.com/office/drawing/2014/main" id="{8A8A9DEC-0E78-A341-980C-BE0D1176F3FE}"/>
              </a:ext>
            </a:extLst>
          </p:cNvPr>
          <p:cNvSpPr txBox="1"/>
          <p:nvPr/>
        </p:nvSpPr>
        <p:spPr>
          <a:xfrm>
            <a:off x="9729682" y="4726897"/>
            <a:ext cx="2180405" cy="707886"/>
          </a:xfrm>
          <a:prstGeom prst="rect">
            <a:avLst/>
          </a:prstGeom>
          <a:noFill/>
        </p:spPr>
        <p:txBody>
          <a:bodyPr wrap="none" rtlCol="0">
            <a:spAutoFit/>
          </a:bodyPr>
          <a:lstStyle/>
          <a:p>
            <a:r>
              <a:rPr lang="en-GB" sz="2000" dirty="0"/>
              <a:t>Finish when they </a:t>
            </a:r>
            <a:br>
              <a:rPr lang="en-GB" sz="2000" dirty="0"/>
            </a:br>
            <a:r>
              <a:rPr lang="en-GB" sz="2000" dirty="0"/>
              <a:t>click on an image</a:t>
            </a:r>
          </a:p>
        </p:txBody>
      </p:sp>
      <p:sp>
        <p:nvSpPr>
          <p:cNvPr id="15" name="TextBox 14">
            <a:extLst>
              <a:ext uri="{FF2B5EF4-FFF2-40B4-BE49-F238E27FC236}">
                <a16:creationId xmlns:a16="http://schemas.microsoft.com/office/drawing/2014/main" id="{163BA855-DD30-994A-B73C-25174CCFBED3}"/>
              </a:ext>
            </a:extLst>
          </p:cNvPr>
          <p:cNvSpPr txBox="1"/>
          <p:nvPr/>
        </p:nvSpPr>
        <p:spPr>
          <a:xfrm>
            <a:off x="2447319" y="5027893"/>
            <a:ext cx="2437527" cy="369332"/>
          </a:xfrm>
          <a:prstGeom prst="rect">
            <a:avLst/>
          </a:prstGeom>
          <a:noFill/>
        </p:spPr>
        <p:txBody>
          <a:bodyPr wrap="none" rtlCol="0">
            <a:spAutoFit/>
          </a:bodyPr>
          <a:lstStyle/>
          <a:p>
            <a:r>
              <a:rPr lang="en-GB" dirty="0"/>
              <a:t>Wo </a:t>
            </a:r>
            <a:r>
              <a:rPr lang="en-GB" dirty="0" err="1"/>
              <a:t>ist</a:t>
            </a:r>
            <a:r>
              <a:rPr lang="en-GB" dirty="0"/>
              <a:t> das </a:t>
            </a:r>
            <a:r>
              <a:rPr lang="en-GB" dirty="0" err="1"/>
              <a:t>gelbe</a:t>
            </a:r>
            <a:r>
              <a:rPr lang="en-GB" dirty="0"/>
              <a:t> k</a:t>
            </a:r>
            <a:r>
              <a:rPr lang="de-DE" dirty="0"/>
              <a:t>äse</a:t>
            </a:r>
            <a:endParaRPr lang="en-GB" dirty="0"/>
          </a:p>
        </p:txBody>
      </p:sp>
      <p:pic>
        <p:nvPicPr>
          <p:cNvPr id="1030" name="Picture 6">
            <a:extLst>
              <a:ext uri="{FF2B5EF4-FFF2-40B4-BE49-F238E27FC236}">
                <a16:creationId xmlns:a16="http://schemas.microsoft.com/office/drawing/2014/main" id="{18E2AC18-A1C2-564B-BBC5-6147EC512E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5211" y="4905642"/>
            <a:ext cx="734103" cy="73410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B249CCD-3ACC-8443-90C8-48D1D45B48E1}"/>
              </a:ext>
            </a:extLst>
          </p:cNvPr>
          <p:cNvSpPr txBox="1"/>
          <p:nvPr/>
        </p:nvSpPr>
        <p:spPr>
          <a:xfrm>
            <a:off x="4529048" y="2880972"/>
            <a:ext cx="364202" cy="461665"/>
          </a:xfrm>
          <a:prstGeom prst="rect">
            <a:avLst/>
          </a:prstGeom>
          <a:noFill/>
        </p:spPr>
        <p:txBody>
          <a:bodyPr wrap="none" rtlCol="0">
            <a:spAutoFit/>
          </a:bodyPr>
          <a:lstStyle/>
          <a:p>
            <a:r>
              <a:rPr lang="en-GB" sz="2400" b="1" dirty="0"/>
              <a:t>+</a:t>
            </a:r>
          </a:p>
        </p:txBody>
      </p:sp>
    </p:spTree>
    <p:extLst>
      <p:ext uri="{BB962C8B-B14F-4D97-AF65-F5344CB8AC3E}">
        <p14:creationId xmlns:p14="http://schemas.microsoft.com/office/powerpoint/2010/main" val="28896367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09650-C90F-DC47-8DA3-80B6DD8FD5D9}"/>
              </a:ext>
            </a:extLst>
          </p:cNvPr>
          <p:cNvSpPr>
            <a:spLocks noGrp="1"/>
          </p:cNvSpPr>
          <p:nvPr>
            <p:ph type="title"/>
          </p:nvPr>
        </p:nvSpPr>
        <p:spPr/>
        <p:txBody>
          <a:bodyPr/>
          <a:lstStyle/>
          <a:p>
            <a:r>
              <a:rPr lang="en-GB" dirty="0"/>
              <a:t>Do we need a preview?</a:t>
            </a:r>
          </a:p>
        </p:txBody>
      </p:sp>
      <p:sp>
        <p:nvSpPr>
          <p:cNvPr id="3" name="Content Placeholder 2">
            <a:extLst>
              <a:ext uri="{FF2B5EF4-FFF2-40B4-BE49-F238E27FC236}">
                <a16:creationId xmlns:a16="http://schemas.microsoft.com/office/drawing/2014/main" id="{C0079833-60C6-6F48-AE19-992E18A417B5}"/>
              </a:ext>
            </a:extLst>
          </p:cNvPr>
          <p:cNvSpPr>
            <a:spLocks noGrp="1"/>
          </p:cNvSpPr>
          <p:nvPr>
            <p:ph idx="1"/>
          </p:nvPr>
        </p:nvSpPr>
        <p:spPr/>
        <p:txBody>
          <a:bodyPr>
            <a:normAutofit/>
          </a:bodyPr>
          <a:lstStyle/>
          <a:p>
            <a:r>
              <a:rPr lang="en-GB" dirty="0" err="1"/>
              <a:t>Dahan</a:t>
            </a:r>
            <a:r>
              <a:rPr lang="en-GB" dirty="0"/>
              <a:t>, </a:t>
            </a:r>
            <a:r>
              <a:rPr lang="en-GB" dirty="0" err="1"/>
              <a:t>Tanenhaus</a:t>
            </a:r>
            <a:r>
              <a:rPr lang="en-GB" dirty="0"/>
              <a:t>, and </a:t>
            </a:r>
            <a:r>
              <a:rPr lang="en-GB" dirty="0" err="1"/>
              <a:t>Salverda</a:t>
            </a:r>
            <a:r>
              <a:rPr lang="en-GB" dirty="0"/>
              <a:t> (2007) found L1 Dutch speakers showed effects of phonological competition, but only when they were given a preview.</a:t>
            </a:r>
          </a:p>
          <a:p>
            <a:r>
              <a:rPr lang="en-GB" dirty="0"/>
              <a:t>Several researchers have found that length of preview could influence fixations on different objects in the display (e.g., Altmann &amp; </a:t>
            </a:r>
            <a:r>
              <a:rPr lang="en-GB" dirty="0" err="1"/>
              <a:t>Kamide</a:t>
            </a:r>
            <a:r>
              <a:rPr lang="en-GB" dirty="0"/>
              <a:t>, 2009; </a:t>
            </a:r>
            <a:r>
              <a:rPr lang="en-GB" dirty="0" err="1"/>
              <a:t>Dahan</a:t>
            </a:r>
            <a:r>
              <a:rPr lang="en-GB" dirty="0"/>
              <a:t> &amp; </a:t>
            </a:r>
            <a:r>
              <a:rPr lang="en-GB" dirty="0" err="1"/>
              <a:t>Tanenhaus</a:t>
            </a:r>
            <a:r>
              <a:rPr lang="en-GB" dirty="0"/>
              <a:t>, 2005; Hintz, Meyer, &amp; </a:t>
            </a:r>
            <a:r>
              <a:rPr lang="en-GB" dirty="0" err="1"/>
              <a:t>Huettig</a:t>
            </a:r>
            <a:r>
              <a:rPr lang="en-GB" dirty="0"/>
              <a:t>, 2017; </a:t>
            </a:r>
            <a:r>
              <a:rPr lang="en-GB" dirty="0" err="1"/>
              <a:t>Huettig</a:t>
            </a:r>
            <a:r>
              <a:rPr lang="en-GB" dirty="0"/>
              <a:t> &amp; McQueen, 2007; </a:t>
            </a:r>
            <a:r>
              <a:rPr lang="en-GB" dirty="0" err="1"/>
              <a:t>Kamide</a:t>
            </a:r>
            <a:r>
              <a:rPr lang="en-GB" dirty="0"/>
              <a:t>, Altmann, &amp; Haywood, 2003)</a:t>
            </a:r>
          </a:p>
          <a:p>
            <a:r>
              <a:rPr lang="en-GB" dirty="0"/>
              <a:t>Previews normally range from 1-4 seconds</a:t>
            </a:r>
          </a:p>
          <a:p>
            <a:endParaRPr lang="en-GB" dirty="0"/>
          </a:p>
          <a:p>
            <a:endParaRPr lang="en-GB" dirty="0"/>
          </a:p>
        </p:txBody>
      </p:sp>
    </p:spTree>
    <p:extLst>
      <p:ext uri="{BB962C8B-B14F-4D97-AF65-F5344CB8AC3E}">
        <p14:creationId xmlns:p14="http://schemas.microsoft.com/office/powerpoint/2010/main" val="42530665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2C97190-56EB-FD46-9951-138116FF1657}"/>
              </a:ext>
            </a:extLst>
          </p:cNvPr>
          <p:cNvPicPr>
            <a:picLocks noChangeAspect="1"/>
          </p:cNvPicPr>
          <p:nvPr/>
        </p:nvPicPr>
        <p:blipFill>
          <a:blip r:embed="rId3"/>
          <a:stretch>
            <a:fillRect/>
          </a:stretch>
        </p:blipFill>
        <p:spPr>
          <a:xfrm>
            <a:off x="449706" y="432944"/>
            <a:ext cx="4227226" cy="6249931"/>
          </a:xfrm>
          <a:prstGeom prst="rect">
            <a:avLst/>
          </a:prstGeom>
        </p:spPr>
      </p:pic>
      <p:pic>
        <p:nvPicPr>
          <p:cNvPr id="1026" name="Picture 2" descr="Holger HOPP | Professor of English Linguistics | Prof. Dr. | Technische  Universität Braunschweig, Braunschweig | English and American Studies">
            <a:extLst>
              <a:ext uri="{FF2B5EF4-FFF2-40B4-BE49-F238E27FC236}">
                <a16:creationId xmlns:a16="http://schemas.microsoft.com/office/drawing/2014/main" id="{7E46EF2A-82F2-6F43-B6DF-3E9080E6AA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76719" y="575872"/>
            <a:ext cx="2662940" cy="266294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881B668-804B-7541-A776-FEB9F8366B97}"/>
              </a:ext>
            </a:extLst>
          </p:cNvPr>
          <p:cNvSpPr txBox="1"/>
          <p:nvPr/>
        </p:nvSpPr>
        <p:spPr>
          <a:xfrm>
            <a:off x="8139659" y="980607"/>
            <a:ext cx="4009431" cy="1569660"/>
          </a:xfrm>
          <a:prstGeom prst="rect">
            <a:avLst/>
          </a:prstGeom>
          <a:noFill/>
        </p:spPr>
        <p:txBody>
          <a:bodyPr wrap="none" rtlCol="0">
            <a:spAutoFit/>
          </a:bodyPr>
          <a:lstStyle/>
          <a:p>
            <a:r>
              <a:rPr lang="en-GB" sz="3200" dirty="0"/>
              <a:t>Thank you </a:t>
            </a:r>
            <a:br>
              <a:rPr lang="en-GB" sz="3200" dirty="0"/>
            </a:br>
            <a:r>
              <a:rPr lang="en-GB" sz="3200" dirty="0"/>
              <a:t>to Holger for sharing </a:t>
            </a:r>
            <a:br>
              <a:rPr lang="en-GB" sz="3200" dirty="0"/>
            </a:br>
            <a:r>
              <a:rPr lang="en-GB" sz="3200" dirty="0"/>
              <a:t>his materials! </a:t>
            </a:r>
          </a:p>
        </p:txBody>
      </p:sp>
      <p:pic>
        <p:nvPicPr>
          <p:cNvPr id="1028" name="Picture 4" descr="Theres Grüter - Department of Second Language Studies">
            <a:extLst>
              <a:ext uri="{FF2B5EF4-FFF2-40B4-BE49-F238E27FC236}">
                <a16:creationId xmlns:a16="http://schemas.microsoft.com/office/drawing/2014/main" id="{E5497297-C67B-A24D-BB5B-7AAD1F1CAB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76068" y="3562221"/>
            <a:ext cx="2298699" cy="287288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96951C5-6D4E-1C45-8708-144518B5B583}"/>
              </a:ext>
            </a:extLst>
          </p:cNvPr>
          <p:cNvSpPr txBox="1"/>
          <p:nvPr/>
        </p:nvSpPr>
        <p:spPr>
          <a:xfrm>
            <a:off x="8182569" y="3861216"/>
            <a:ext cx="4069319" cy="1569660"/>
          </a:xfrm>
          <a:prstGeom prst="rect">
            <a:avLst/>
          </a:prstGeom>
          <a:noFill/>
        </p:spPr>
        <p:txBody>
          <a:bodyPr wrap="none" rtlCol="0">
            <a:spAutoFit/>
          </a:bodyPr>
          <a:lstStyle/>
          <a:p>
            <a:r>
              <a:rPr lang="en-GB" sz="3200" dirty="0"/>
              <a:t>Thank you </a:t>
            </a:r>
            <a:br>
              <a:rPr lang="en-GB" sz="3200" dirty="0"/>
            </a:br>
            <a:r>
              <a:rPr lang="en-GB" sz="3200" dirty="0"/>
              <a:t>to </a:t>
            </a:r>
            <a:r>
              <a:rPr lang="en-GB" sz="3200" dirty="0" err="1"/>
              <a:t>Theres</a:t>
            </a:r>
            <a:r>
              <a:rPr lang="en-GB" sz="3200" dirty="0"/>
              <a:t> for sharing </a:t>
            </a:r>
            <a:br>
              <a:rPr lang="en-GB" sz="3200" dirty="0"/>
            </a:br>
            <a:r>
              <a:rPr lang="en-GB" sz="3200" dirty="0"/>
              <a:t>her </a:t>
            </a:r>
            <a:r>
              <a:rPr lang="en-GB" sz="3200" dirty="0" err="1"/>
              <a:t>powerpoint</a:t>
            </a:r>
            <a:r>
              <a:rPr lang="en-GB" sz="3200" dirty="0"/>
              <a:t>! </a:t>
            </a:r>
          </a:p>
        </p:txBody>
      </p:sp>
    </p:spTree>
    <p:extLst>
      <p:ext uri="{BB962C8B-B14F-4D97-AF65-F5344CB8AC3E}">
        <p14:creationId xmlns:p14="http://schemas.microsoft.com/office/powerpoint/2010/main" val="14432711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0C614-4BD8-964E-B87A-0CA3157EA0AF}"/>
              </a:ext>
            </a:extLst>
          </p:cNvPr>
          <p:cNvSpPr>
            <a:spLocks noGrp="1"/>
          </p:cNvSpPr>
          <p:nvPr>
            <p:ph type="title"/>
          </p:nvPr>
        </p:nvSpPr>
        <p:spPr/>
        <p:txBody>
          <a:bodyPr/>
          <a:lstStyle/>
          <a:p>
            <a:r>
              <a:rPr lang="en-GB" dirty="0"/>
              <a:t>Do we need a fixation cross? </a:t>
            </a:r>
          </a:p>
        </p:txBody>
      </p:sp>
      <p:sp>
        <p:nvSpPr>
          <p:cNvPr id="3" name="Content Placeholder 2">
            <a:extLst>
              <a:ext uri="{FF2B5EF4-FFF2-40B4-BE49-F238E27FC236}">
                <a16:creationId xmlns:a16="http://schemas.microsoft.com/office/drawing/2014/main" id="{0E6F818A-2D34-3044-A4B0-D779A366D512}"/>
              </a:ext>
            </a:extLst>
          </p:cNvPr>
          <p:cNvSpPr>
            <a:spLocks noGrp="1"/>
          </p:cNvSpPr>
          <p:nvPr>
            <p:ph idx="1"/>
          </p:nvPr>
        </p:nvSpPr>
        <p:spPr>
          <a:xfrm>
            <a:off x="838200" y="1690688"/>
            <a:ext cx="10515600" cy="1096055"/>
          </a:xfrm>
        </p:spPr>
        <p:txBody>
          <a:bodyPr/>
          <a:lstStyle/>
          <a:p>
            <a:r>
              <a:rPr lang="en-GB" dirty="0"/>
              <a:t>Fixations usually signal a new trial and equalizes the distance participants need to travel to the different images on the screen.</a:t>
            </a:r>
          </a:p>
          <a:p>
            <a:endParaRPr lang="en-GB" dirty="0"/>
          </a:p>
          <a:p>
            <a:endParaRPr lang="en-GB" dirty="0"/>
          </a:p>
        </p:txBody>
      </p:sp>
      <p:pic>
        <p:nvPicPr>
          <p:cNvPr id="4" name="Picture 3">
            <a:extLst>
              <a:ext uri="{FF2B5EF4-FFF2-40B4-BE49-F238E27FC236}">
                <a16:creationId xmlns:a16="http://schemas.microsoft.com/office/drawing/2014/main" id="{F5EC7679-6413-6845-9C06-B1BEF3D7D008}"/>
              </a:ext>
            </a:extLst>
          </p:cNvPr>
          <p:cNvPicPr>
            <a:picLocks noChangeAspect="1"/>
          </p:cNvPicPr>
          <p:nvPr/>
        </p:nvPicPr>
        <p:blipFill>
          <a:blip r:embed="rId3"/>
          <a:stretch>
            <a:fillRect/>
          </a:stretch>
        </p:blipFill>
        <p:spPr>
          <a:xfrm>
            <a:off x="205096" y="3016251"/>
            <a:ext cx="6247411" cy="3476624"/>
          </a:xfrm>
          <a:prstGeom prst="rect">
            <a:avLst/>
          </a:prstGeom>
        </p:spPr>
      </p:pic>
      <p:pic>
        <p:nvPicPr>
          <p:cNvPr id="5" name="Picture 4">
            <a:extLst>
              <a:ext uri="{FF2B5EF4-FFF2-40B4-BE49-F238E27FC236}">
                <a16:creationId xmlns:a16="http://schemas.microsoft.com/office/drawing/2014/main" id="{AD5B1060-8830-8B43-B4D4-487915A78952}"/>
              </a:ext>
            </a:extLst>
          </p:cNvPr>
          <p:cNvPicPr>
            <a:picLocks noChangeAspect="1"/>
          </p:cNvPicPr>
          <p:nvPr/>
        </p:nvPicPr>
        <p:blipFill>
          <a:blip r:embed="rId4"/>
          <a:stretch>
            <a:fillRect/>
          </a:stretch>
        </p:blipFill>
        <p:spPr>
          <a:xfrm>
            <a:off x="6360156" y="3140829"/>
            <a:ext cx="5831844" cy="3227467"/>
          </a:xfrm>
          <a:prstGeom prst="rect">
            <a:avLst/>
          </a:prstGeom>
        </p:spPr>
      </p:pic>
    </p:spTree>
    <p:extLst>
      <p:ext uri="{BB962C8B-B14F-4D97-AF65-F5344CB8AC3E}">
        <p14:creationId xmlns:p14="http://schemas.microsoft.com/office/powerpoint/2010/main" val="9112156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B887BD-60F7-6C46-8E5B-89A89B8D6DC3}"/>
              </a:ext>
            </a:extLst>
          </p:cNvPr>
          <p:cNvSpPr>
            <a:spLocks noGrp="1"/>
          </p:cNvSpPr>
          <p:nvPr>
            <p:ph idx="1"/>
          </p:nvPr>
        </p:nvSpPr>
        <p:spPr>
          <a:xfrm>
            <a:off x="9735457" y="5758997"/>
            <a:ext cx="2456543" cy="830489"/>
          </a:xfrm>
        </p:spPr>
        <p:txBody>
          <a:bodyPr>
            <a:normAutofit/>
          </a:bodyPr>
          <a:lstStyle/>
          <a:p>
            <a:pPr marL="0" indent="0">
              <a:buNone/>
            </a:pPr>
            <a:r>
              <a:rPr lang="en-GB" dirty="0" err="1"/>
              <a:t>Hopp</a:t>
            </a:r>
            <a:r>
              <a:rPr lang="en-GB" dirty="0"/>
              <a:t> (2016) </a:t>
            </a:r>
          </a:p>
        </p:txBody>
      </p:sp>
      <p:pic>
        <p:nvPicPr>
          <p:cNvPr id="11" name="Picture 10" descr="A picture containing accessory&#10;&#10;Description automatically generated">
            <a:extLst>
              <a:ext uri="{FF2B5EF4-FFF2-40B4-BE49-F238E27FC236}">
                <a16:creationId xmlns:a16="http://schemas.microsoft.com/office/drawing/2014/main" id="{6CDB1B11-2A65-AF44-BDCF-03F5652978D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09372" y="871768"/>
            <a:ext cx="6923315" cy="6191421"/>
          </a:xfrm>
          <a:prstGeom prst="rect">
            <a:avLst/>
          </a:prstGeom>
        </p:spPr>
      </p:pic>
      <p:pic>
        <p:nvPicPr>
          <p:cNvPr id="12" name="F-WoistdasbrauneBrot.wav" descr="F-WoistdasbrauneBrot.wav">
            <a:hlinkClick r:id="" action="ppaction://media"/>
            <a:extLst>
              <a:ext uri="{FF2B5EF4-FFF2-40B4-BE49-F238E27FC236}">
                <a16:creationId xmlns:a16="http://schemas.microsoft.com/office/drawing/2014/main" id="{7154B4F7-293A-8B41-91B4-B2FAF861B5F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421257" y="315685"/>
            <a:ext cx="812800" cy="812800"/>
          </a:xfrm>
          <a:prstGeom prst="rect">
            <a:avLst/>
          </a:prstGeom>
        </p:spPr>
      </p:pic>
    </p:spTree>
    <p:extLst>
      <p:ext uri="{BB962C8B-B14F-4D97-AF65-F5344CB8AC3E}">
        <p14:creationId xmlns:p14="http://schemas.microsoft.com/office/powerpoint/2010/main" val="1145472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03"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2D973-291D-DA45-833E-AB5015F404EA}"/>
              </a:ext>
            </a:extLst>
          </p:cNvPr>
          <p:cNvSpPr>
            <a:spLocks noGrp="1"/>
          </p:cNvSpPr>
          <p:nvPr>
            <p:ph type="title"/>
          </p:nvPr>
        </p:nvSpPr>
        <p:spPr/>
        <p:txBody>
          <a:bodyPr/>
          <a:lstStyle/>
          <a:p>
            <a:r>
              <a:rPr lang="en-GB" dirty="0"/>
              <a:t>Preparing Audio Materials </a:t>
            </a:r>
          </a:p>
        </p:txBody>
      </p:sp>
      <p:sp>
        <p:nvSpPr>
          <p:cNvPr id="3" name="Content Placeholder 2">
            <a:extLst>
              <a:ext uri="{FF2B5EF4-FFF2-40B4-BE49-F238E27FC236}">
                <a16:creationId xmlns:a16="http://schemas.microsoft.com/office/drawing/2014/main" id="{5B32E975-4A23-1F42-8EAD-0F54A9A65766}"/>
              </a:ext>
            </a:extLst>
          </p:cNvPr>
          <p:cNvSpPr>
            <a:spLocks noGrp="1"/>
          </p:cNvSpPr>
          <p:nvPr>
            <p:ph idx="1"/>
          </p:nvPr>
        </p:nvSpPr>
        <p:spPr/>
        <p:txBody>
          <a:bodyPr/>
          <a:lstStyle/>
          <a:p>
            <a:r>
              <a:rPr lang="en-GB" dirty="0"/>
              <a:t>Know your participants! Are they L1 or L2 speakers? What’s their proficiency level? </a:t>
            </a:r>
          </a:p>
          <a:p>
            <a:r>
              <a:rPr lang="en-GB" dirty="0"/>
              <a:t>Think about who is the most appropriate narrator (Native speaker? Bilingual? Male? Female?) and how they narrate (tone, pace, intonation) </a:t>
            </a:r>
          </a:p>
          <a:p>
            <a:r>
              <a:rPr lang="en-GB" dirty="0"/>
              <a:t>Record in a studio with no background noise! (TEO </a:t>
            </a:r>
            <a:r>
              <a:rPr lang="en-GB" dirty="0" err="1"/>
              <a:t>hus</a:t>
            </a:r>
            <a:r>
              <a:rPr lang="en-GB" dirty="0"/>
              <a:t> 1 room 488) </a:t>
            </a:r>
          </a:p>
          <a:p>
            <a:r>
              <a:rPr lang="en-GB" dirty="0"/>
              <a:t>When recording use mono mode (instead of stereo mode) </a:t>
            </a:r>
          </a:p>
          <a:p>
            <a:r>
              <a:rPr lang="en-GB" dirty="0"/>
              <a:t>Record multiple times with different versions. </a:t>
            </a:r>
          </a:p>
        </p:txBody>
      </p:sp>
    </p:spTree>
    <p:extLst>
      <p:ext uri="{BB962C8B-B14F-4D97-AF65-F5344CB8AC3E}">
        <p14:creationId xmlns:p14="http://schemas.microsoft.com/office/powerpoint/2010/main" val="16976785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BE77C-4D8E-C541-B5B5-6B881D4756EA}"/>
              </a:ext>
            </a:extLst>
          </p:cNvPr>
          <p:cNvSpPr>
            <a:spLocks noGrp="1"/>
          </p:cNvSpPr>
          <p:nvPr>
            <p:ph type="title"/>
          </p:nvPr>
        </p:nvSpPr>
        <p:spPr>
          <a:xfrm>
            <a:off x="518886" y="336097"/>
            <a:ext cx="10515600" cy="1325563"/>
          </a:xfrm>
        </p:spPr>
        <p:txBody>
          <a:bodyPr/>
          <a:lstStyle/>
          <a:p>
            <a:r>
              <a:rPr lang="en-GB" dirty="0"/>
              <a:t>Very Important! Defining Time Windows</a:t>
            </a:r>
          </a:p>
        </p:txBody>
      </p:sp>
      <p:sp>
        <p:nvSpPr>
          <p:cNvPr id="4" name="Title 1">
            <a:extLst>
              <a:ext uri="{FF2B5EF4-FFF2-40B4-BE49-F238E27FC236}">
                <a16:creationId xmlns:a16="http://schemas.microsoft.com/office/drawing/2014/main" id="{C523E4AF-0811-2246-BCB4-884A2BCCB46B}"/>
              </a:ext>
            </a:extLst>
          </p:cNvPr>
          <p:cNvSpPr txBox="1">
            <a:spLocks/>
          </p:cNvSpPr>
          <p:nvPr/>
        </p:nvSpPr>
        <p:spPr>
          <a:xfrm>
            <a:off x="838200" y="288335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Wo      </a:t>
            </a:r>
            <a:r>
              <a:rPr lang="en-GB" dirty="0" err="1"/>
              <a:t>ist</a:t>
            </a:r>
            <a:r>
              <a:rPr lang="en-GB" dirty="0"/>
              <a:t>    das     </a:t>
            </a:r>
            <a:r>
              <a:rPr lang="en-GB" dirty="0" err="1"/>
              <a:t>braune</a:t>
            </a:r>
            <a:r>
              <a:rPr lang="en-GB" dirty="0"/>
              <a:t>         </a:t>
            </a:r>
            <a:r>
              <a:rPr lang="en-GB" dirty="0" err="1"/>
              <a:t>brot</a:t>
            </a:r>
            <a:r>
              <a:rPr lang="en-GB" dirty="0"/>
              <a:t> </a:t>
            </a:r>
          </a:p>
        </p:txBody>
      </p:sp>
    </p:spTree>
    <p:extLst>
      <p:ext uri="{BB962C8B-B14F-4D97-AF65-F5344CB8AC3E}">
        <p14:creationId xmlns:p14="http://schemas.microsoft.com/office/powerpoint/2010/main" val="27028706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BE77C-4D8E-C541-B5B5-6B881D4756EA}"/>
              </a:ext>
            </a:extLst>
          </p:cNvPr>
          <p:cNvSpPr>
            <a:spLocks noGrp="1"/>
          </p:cNvSpPr>
          <p:nvPr>
            <p:ph type="title"/>
          </p:nvPr>
        </p:nvSpPr>
        <p:spPr>
          <a:xfrm>
            <a:off x="518886" y="336097"/>
            <a:ext cx="10515600" cy="1325563"/>
          </a:xfrm>
        </p:spPr>
        <p:txBody>
          <a:bodyPr/>
          <a:lstStyle/>
          <a:p>
            <a:r>
              <a:rPr lang="en-GB" dirty="0"/>
              <a:t>Very Important! Defining Time Windows</a:t>
            </a:r>
          </a:p>
        </p:txBody>
      </p:sp>
      <p:sp>
        <p:nvSpPr>
          <p:cNvPr id="4" name="Title 1">
            <a:extLst>
              <a:ext uri="{FF2B5EF4-FFF2-40B4-BE49-F238E27FC236}">
                <a16:creationId xmlns:a16="http://schemas.microsoft.com/office/drawing/2014/main" id="{C523E4AF-0811-2246-BCB4-884A2BCCB46B}"/>
              </a:ext>
            </a:extLst>
          </p:cNvPr>
          <p:cNvSpPr txBox="1">
            <a:spLocks/>
          </p:cNvSpPr>
          <p:nvPr/>
        </p:nvSpPr>
        <p:spPr>
          <a:xfrm>
            <a:off x="838200" y="288335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Wo      </a:t>
            </a:r>
            <a:r>
              <a:rPr lang="en-GB" dirty="0" err="1"/>
              <a:t>ist</a:t>
            </a:r>
            <a:r>
              <a:rPr lang="en-GB" dirty="0"/>
              <a:t>    </a:t>
            </a:r>
            <a:r>
              <a:rPr lang="en-GB" dirty="0">
                <a:solidFill>
                  <a:srgbClr val="FF0000"/>
                </a:solidFill>
              </a:rPr>
              <a:t>das</a:t>
            </a:r>
            <a:r>
              <a:rPr lang="en-GB" dirty="0"/>
              <a:t>     </a:t>
            </a:r>
            <a:r>
              <a:rPr lang="en-GB" dirty="0" err="1"/>
              <a:t>braune</a:t>
            </a:r>
            <a:r>
              <a:rPr lang="en-GB" dirty="0"/>
              <a:t>     </a:t>
            </a:r>
            <a:r>
              <a:rPr lang="en-GB" dirty="0" err="1"/>
              <a:t>brot</a:t>
            </a:r>
            <a:r>
              <a:rPr lang="en-GB" dirty="0"/>
              <a:t> </a:t>
            </a:r>
          </a:p>
        </p:txBody>
      </p:sp>
      <p:cxnSp>
        <p:nvCxnSpPr>
          <p:cNvPr id="5" name="Straight Connector 4">
            <a:extLst>
              <a:ext uri="{FF2B5EF4-FFF2-40B4-BE49-F238E27FC236}">
                <a16:creationId xmlns:a16="http://schemas.microsoft.com/office/drawing/2014/main" id="{93017A89-3E98-144E-A418-9F7F167AE8BF}"/>
              </a:ext>
            </a:extLst>
          </p:cNvPr>
          <p:cNvCxnSpPr/>
          <p:nvPr/>
        </p:nvCxnSpPr>
        <p:spPr>
          <a:xfrm>
            <a:off x="3889829" y="2883354"/>
            <a:ext cx="0" cy="1688646"/>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21308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BE77C-4D8E-C541-B5B5-6B881D4756EA}"/>
              </a:ext>
            </a:extLst>
          </p:cNvPr>
          <p:cNvSpPr>
            <a:spLocks noGrp="1"/>
          </p:cNvSpPr>
          <p:nvPr>
            <p:ph type="title"/>
          </p:nvPr>
        </p:nvSpPr>
        <p:spPr>
          <a:xfrm>
            <a:off x="518886" y="336097"/>
            <a:ext cx="10515600" cy="1325563"/>
          </a:xfrm>
        </p:spPr>
        <p:txBody>
          <a:bodyPr/>
          <a:lstStyle/>
          <a:p>
            <a:r>
              <a:rPr lang="en-GB" dirty="0"/>
              <a:t>Very Important! Defining Time Windows</a:t>
            </a:r>
          </a:p>
        </p:txBody>
      </p:sp>
      <p:sp>
        <p:nvSpPr>
          <p:cNvPr id="4" name="Title 1">
            <a:extLst>
              <a:ext uri="{FF2B5EF4-FFF2-40B4-BE49-F238E27FC236}">
                <a16:creationId xmlns:a16="http://schemas.microsoft.com/office/drawing/2014/main" id="{C523E4AF-0811-2246-BCB4-884A2BCCB46B}"/>
              </a:ext>
            </a:extLst>
          </p:cNvPr>
          <p:cNvSpPr txBox="1">
            <a:spLocks/>
          </p:cNvSpPr>
          <p:nvPr/>
        </p:nvSpPr>
        <p:spPr>
          <a:xfrm>
            <a:off x="838200" y="288335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Wo      </a:t>
            </a:r>
            <a:r>
              <a:rPr lang="en-GB" dirty="0" err="1"/>
              <a:t>ist</a:t>
            </a:r>
            <a:r>
              <a:rPr lang="en-GB" dirty="0"/>
              <a:t>    </a:t>
            </a:r>
            <a:r>
              <a:rPr lang="en-GB" dirty="0">
                <a:solidFill>
                  <a:srgbClr val="FF0000"/>
                </a:solidFill>
              </a:rPr>
              <a:t>das</a:t>
            </a:r>
            <a:r>
              <a:rPr lang="en-GB" dirty="0"/>
              <a:t>     </a:t>
            </a:r>
            <a:r>
              <a:rPr lang="en-GB" dirty="0" err="1"/>
              <a:t>braune</a:t>
            </a:r>
            <a:r>
              <a:rPr lang="en-GB" dirty="0"/>
              <a:t>     </a:t>
            </a:r>
            <a:r>
              <a:rPr lang="en-GB" dirty="0" err="1"/>
              <a:t>brot</a:t>
            </a:r>
            <a:r>
              <a:rPr lang="en-GB" dirty="0"/>
              <a:t> </a:t>
            </a:r>
          </a:p>
        </p:txBody>
      </p:sp>
      <p:cxnSp>
        <p:nvCxnSpPr>
          <p:cNvPr id="5" name="Straight Connector 4">
            <a:extLst>
              <a:ext uri="{FF2B5EF4-FFF2-40B4-BE49-F238E27FC236}">
                <a16:creationId xmlns:a16="http://schemas.microsoft.com/office/drawing/2014/main" id="{93017A89-3E98-144E-A418-9F7F167AE8BF}"/>
              </a:ext>
            </a:extLst>
          </p:cNvPr>
          <p:cNvCxnSpPr/>
          <p:nvPr/>
        </p:nvCxnSpPr>
        <p:spPr>
          <a:xfrm>
            <a:off x="3889829" y="2883354"/>
            <a:ext cx="0" cy="1688646"/>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AA1660A-F76C-4A48-955E-5C40DAF4CA5B}"/>
              </a:ext>
            </a:extLst>
          </p:cNvPr>
          <p:cNvCxnSpPr/>
          <p:nvPr/>
        </p:nvCxnSpPr>
        <p:spPr>
          <a:xfrm>
            <a:off x="8068305" y="2883354"/>
            <a:ext cx="0" cy="1688646"/>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1734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BE77C-4D8E-C541-B5B5-6B881D4756EA}"/>
              </a:ext>
            </a:extLst>
          </p:cNvPr>
          <p:cNvSpPr>
            <a:spLocks noGrp="1"/>
          </p:cNvSpPr>
          <p:nvPr>
            <p:ph type="title"/>
          </p:nvPr>
        </p:nvSpPr>
        <p:spPr>
          <a:xfrm>
            <a:off x="518886" y="336097"/>
            <a:ext cx="10515600" cy="1325563"/>
          </a:xfrm>
        </p:spPr>
        <p:txBody>
          <a:bodyPr/>
          <a:lstStyle/>
          <a:p>
            <a:r>
              <a:rPr lang="en-GB" dirty="0"/>
              <a:t>Very Important! Defining Time Windows</a:t>
            </a:r>
          </a:p>
        </p:txBody>
      </p:sp>
      <p:sp>
        <p:nvSpPr>
          <p:cNvPr id="4" name="Title 1">
            <a:extLst>
              <a:ext uri="{FF2B5EF4-FFF2-40B4-BE49-F238E27FC236}">
                <a16:creationId xmlns:a16="http://schemas.microsoft.com/office/drawing/2014/main" id="{C523E4AF-0811-2246-BCB4-884A2BCCB46B}"/>
              </a:ext>
            </a:extLst>
          </p:cNvPr>
          <p:cNvSpPr txBox="1">
            <a:spLocks/>
          </p:cNvSpPr>
          <p:nvPr/>
        </p:nvSpPr>
        <p:spPr>
          <a:xfrm>
            <a:off x="838200" y="288335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Wo      </a:t>
            </a:r>
            <a:r>
              <a:rPr lang="en-GB" dirty="0" err="1"/>
              <a:t>ist</a:t>
            </a:r>
            <a:r>
              <a:rPr lang="en-GB" dirty="0"/>
              <a:t>    </a:t>
            </a:r>
            <a:r>
              <a:rPr lang="en-GB" dirty="0">
                <a:solidFill>
                  <a:srgbClr val="FF0000"/>
                </a:solidFill>
              </a:rPr>
              <a:t>das</a:t>
            </a:r>
            <a:r>
              <a:rPr lang="en-GB" dirty="0"/>
              <a:t>     </a:t>
            </a:r>
            <a:r>
              <a:rPr lang="en-GB" dirty="0" err="1"/>
              <a:t>braune</a:t>
            </a:r>
            <a:r>
              <a:rPr lang="en-GB" dirty="0"/>
              <a:t>     </a:t>
            </a:r>
            <a:r>
              <a:rPr lang="en-GB" dirty="0" err="1"/>
              <a:t>brot</a:t>
            </a:r>
            <a:endParaRPr lang="en-GB" dirty="0"/>
          </a:p>
        </p:txBody>
      </p:sp>
      <p:cxnSp>
        <p:nvCxnSpPr>
          <p:cNvPr id="5" name="Straight Connector 4">
            <a:extLst>
              <a:ext uri="{FF2B5EF4-FFF2-40B4-BE49-F238E27FC236}">
                <a16:creationId xmlns:a16="http://schemas.microsoft.com/office/drawing/2014/main" id="{93017A89-3E98-144E-A418-9F7F167AE8BF}"/>
              </a:ext>
            </a:extLst>
          </p:cNvPr>
          <p:cNvCxnSpPr/>
          <p:nvPr/>
        </p:nvCxnSpPr>
        <p:spPr>
          <a:xfrm>
            <a:off x="3889829" y="2883354"/>
            <a:ext cx="0" cy="1688646"/>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AA1660A-F76C-4A48-955E-5C40DAF4CA5B}"/>
              </a:ext>
            </a:extLst>
          </p:cNvPr>
          <p:cNvCxnSpPr/>
          <p:nvPr/>
        </p:nvCxnSpPr>
        <p:spPr>
          <a:xfrm>
            <a:off x="8038808" y="2883354"/>
            <a:ext cx="0" cy="1688646"/>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10BABC54-96E3-094D-84E3-FD6D2308F0D2}"/>
              </a:ext>
            </a:extLst>
          </p:cNvPr>
          <p:cNvSpPr txBox="1">
            <a:spLocks/>
          </p:cNvSpPr>
          <p:nvPr/>
        </p:nvSpPr>
        <p:spPr>
          <a:xfrm>
            <a:off x="4650015" y="4208917"/>
            <a:ext cx="262345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highlight>
                  <a:srgbClr val="FFFF00"/>
                </a:highlight>
              </a:rPr>
              <a:t>Prediction time window</a:t>
            </a:r>
          </a:p>
        </p:txBody>
      </p:sp>
      <p:cxnSp>
        <p:nvCxnSpPr>
          <p:cNvPr id="11" name="Straight Arrow Connector 10">
            <a:extLst>
              <a:ext uri="{FF2B5EF4-FFF2-40B4-BE49-F238E27FC236}">
                <a16:creationId xmlns:a16="http://schemas.microsoft.com/office/drawing/2014/main" id="{1DFD66E0-65EE-4E4B-9DDB-BB13BF7E95C8}"/>
              </a:ext>
            </a:extLst>
          </p:cNvPr>
          <p:cNvCxnSpPr/>
          <p:nvPr/>
        </p:nvCxnSpPr>
        <p:spPr>
          <a:xfrm>
            <a:off x="3991429" y="4100172"/>
            <a:ext cx="3722915" cy="0"/>
          </a:xfrm>
          <a:prstGeom prst="straightConnector1">
            <a:avLst/>
          </a:prstGeom>
          <a:ln w="19050">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8E2A86B8-DAA7-034E-A06D-7232E88C55A3}"/>
              </a:ext>
            </a:extLst>
          </p:cNvPr>
          <p:cNvSpPr txBox="1">
            <a:spLocks/>
          </p:cNvSpPr>
          <p:nvPr/>
        </p:nvSpPr>
        <p:spPr>
          <a:xfrm>
            <a:off x="3889829" y="2557917"/>
            <a:ext cx="941615" cy="10401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highlight>
                  <a:srgbClr val="FFFF00"/>
                </a:highlight>
              </a:rPr>
              <a:t>Cue</a:t>
            </a:r>
          </a:p>
        </p:txBody>
      </p:sp>
    </p:spTree>
    <p:extLst>
      <p:ext uri="{BB962C8B-B14F-4D97-AF65-F5344CB8AC3E}">
        <p14:creationId xmlns:p14="http://schemas.microsoft.com/office/powerpoint/2010/main" val="34003000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BE77C-4D8E-C541-B5B5-6B881D4756EA}"/>
              </a:ext>
            </a:extLst>
          </p:cNvPr>
          <p:cNvSpPr>
            <a:spLocks noGrp="1"/>
          </p:cNvSpPr>
          <p:nvPr>
            <p:ph type="title"/>
          </p:nvPr>
        </p:nvSpPr>
        <p:spPr>
          <a:xfrm>
            <a:off x="518886" y="336097"/>
            <a:ext cx="10515600" cy="1325563"/>
          </a:xfrm>
        </p:spPr>
        <p:txBody>
          <a:bodyPr/>
          <a:lstStyle/>
          <a:p>
            <a:r>
              <a:rPr lang="en-GB" dirty="0"/>
              <a:t>Very Important! Defining Time Windows</a:t>
            </a:r>
          </a:p>
        </p:txBody>
      </p:sp>
      <p:sp>
        <p:nvSpPr>
          <p:cNvPr id="4" name="Title 1">
            <a:extLst>
              <a:ext uri="{FF2B5EF4-FFF2-40B4-BE49-F238E27FC236}">
                <a16:creationId xmlns:a16="http://schemas.microsoft.com/office/drawing/2014/main" id="{C523E4AF-0811-2246-BCB4-884A2BCCB46B}"/>
              </a:ext>
            </a:extLst>
          </p:cNvPr>
          <p:cNvSpPr txBox="1">
            <a:spLocks/>
          </p:cNvSpPr>
          <p:nvPr/>
        </p:nvSpPr>
        <p:spPr>
          <a:xfrm>
            <a:off x="838200" y="288335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Wo      </a:t>
            </a:r>
            <a:r>
              <a:rPr lang="en-GB" dirty="0" err="1"/>
              <a:t>ist</a:t>
            </a:r>
            <a:r>
              <a:rPr lang="en-GB" dirty="0"/>
              <a:t>    </a:t>
            </a:r>
            <a:r>
              <a:rPr lang="en-GB" dirty="0">
                <a:solidFill>
                  <a:srgbClr val="FF0000"/>
                </a:solidFill>
              </a:rPr>
              <a:t>das</a:t>
            </a:r>
            <a:r>
              <a:rPr lang="en-GB" dirty="0"/>
              <a:t>     </a:t>
            </a:r>
            <a:r>
              <a:rPr lang="en-GB" dirty="0" err="1"/>
              <a:t>braune</a:t>
            </a:r>
            <a:r>
              <a:rPr lang="en-GB" dirty="0"/>
              <a:t>     </a:t>
            </a:r>
            <a:r>
              <a:rPr lang="en-GB" dirty="0" err="1"/>
              <a:t>brot</a:t>
            </a:r>
            <a:endParaRPr lang="en-GB" dirty="0"/>
          </a:p>
        </p:txBody>
      </p:sp>
      <p:cxnSp>
        <p:nvCxnSpPr>
          <p:cNvPr id="5" name="Straight Connector 4">
            <a:extLst>
              <a:ext uri="{FF2B5EF4-FFF2-40B4-BE49-F238E27FC236}">
                <a16:creationId xmlns:a16="http://schemas.microsoft.com/office/drawing/2014/main" id="{93017A89-3E98-144E-A418-9F7F167AE8BF}"/>
              </a:ext>
            </a:extLst>
          </p:cNvPr>
          <p:cNvCxnSpPr/>
          <p:nvPr/>
        </p:nvCxnSpPr>
        <p:spPr>
          <a:xfrm>
            <a:off x="3889829" y="2883354"/>
            <a:ext cx="0" cy="1688646"/>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AA1660A-F76C-4A48-955E-5C40DAF4CA5B}"/>
              </a:ext>
            </a:extLst>
          </p:cNvPr>
          <p:cNvCxnSpPr/>
          <p:nvPr/>
        </p:nvCxnSpPr>
        <p:spPr>
          <a:xfrm>
            <a:off x="8038808" y="2875980"/>
            <a:ext cx="0" cy="1688646"/>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7" name="Right Bracket 6">
            <a:extLst>
              <a:ext uri="{FF2B5EF4-FFF2-40B4-BE49-F238E27FC236}">
                <a16:creationId xmlns:a16="http://schemas.microsoft.com/office/drawing/2014/main" id="{2A90A945-BBCA-BC45-A609-00905266D8A1}"/>
              </a:ext>
            </a:extLst>
          </p:cNvPr>
          <p:cNvSpPr/>
          <p:nvPr/>
        </p:nvSpPr>
        <p:spPr>
          <a:xfrm rot="5400000">
            <a:off x="1944915" y="3425258"/>
            <a:ext cx="580571" cy="1349829"/>
          </a:xfrm>
          <a:prstGeom prst="rightBracket">
            <a:avLst/>
          </a:prstGeom>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GB"/>
          </a:p>
        </p:txBody>
      </p:sp>
      <p:sp>
        <p:nvSpPr>
          <p:cNvPr id="8" name="Title 1">
            <a:extLst>
              <a:ext uri="{FF2B5EF4-FFF2-40B4-BE49-F238E27FC236}">
                <a16:creationId xmlns:a16="http://schemas.microsoft.com/office/drawing/2014/main" id="{3D70D767-3CED-F646-ABB6-B00800FC9386}"/>
              </a:ext>
            </a:extLst>
          </p:cNvPr>
          <p:cNvSpPr txBox="1">
            <a:spLocks/>
          </p:cNvSpPr>
          <p:nvPr/>
        </p:nvSpPr>
        <p:spPr>
          <a:xfrm>
            <a:off x="1074058" y="4208917"/>
            <a:ext cx="262345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highlight>
                  <a:srgbClr val="FFFF00"/>
                </a:highlight>
              </a:rPr>
              <a:t>Carrier phrase</a:t>
            </a:r>
          </a:p>
        </p:txBody>
      </p:sp>
      <p:sp>
        <p:nvSpPr>
          <p:cNvPr id="13" name="Title 1">
            <a:extLst>
              <a:ext uri="{FF2B5EF4-FFF2-40B4-BE49-F238E27FC236}">
                <a16:creationId xmlns:a16="http://schemas.microsoft.com/office/drawing/2014/main" id="{AF52EE1C-926D-ED41-A72C-7FB8BBFF586A}"/>
              </a:ext>
            </a:extLst>
          </p:cNvPr>
          <p:cNvSpPr txBox="1">
            <a:spLocks/>
          </p:cNvSpPr>
          <p:nvPr/>
        </p:nvSpPr>
        <p:spPr>
          <a:xfrm>
            <a:off x="3889829" y="2557917"/>
            <a:ext cx="941615" cy="10401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highlight>
                  <a:srgbClr val="FFFF00"/>
                </a:highlight>
              </a:rPr>
              <a:t>Cue</a:t>
            </a:r>
          </a:p>
        </p:txBody>
      </p:sp>
    </p:spTree>
    <p:extLst>
      <p:ext uri="{BB962C8B-B14F-4D97-AF65-F5344CB8AC3E}">
        <p14:creationId xmlns:p14="http://schemas.microsoft.com/office/powerpoint/2010/main" val="76915666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523E4AF-0811-2246-BCB4-884A2BCCB46B}"/>
              </a:ext>
            </a:extLst>
          </p:cNvPr>
          <p:cNvSpPr txBox="1">
            <a:spLocks/>
          </p:cNvSpPr>
          <p:nvPr/>
        </p:nvSpPr>
        <p:spPr>
          <a:xfrm>
            <a:off x="1549400" y="199390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Wo      </a:t>
            </a:r>
            <a:r>
              <a:rPr lang="en-GB" dirty="0" err="1"/>
              <a:t>ist</a:t>
            </a:r>
            <a:r>
              <a:rPr lang="en-GB" dirty="0"/>
              <a:t>    </a:t>
            </a:r>
            <a:r>
              <a:rPr lang="en-GB" dirty="0">
                <a:solidFill>
                  <a:srgbClr val="FF0000"/>
                </a:solidFill>
              </a:rPr>
              <a:t>das</a:t>
            </a:r>
            <a:r>
              <a:rPr lang="en-GB" dirty="0"/>
              <a:t>     </a:t>
            </a:r>
            <a:r>
              <a:rPr lang="en-GB" dirty="0" err="1"/>
              <a:t>braune</a:t>
            </a:r>
            <a:r>
              <a:rPr lang="en-GB" dirty="0"/>
              <a:t>     </a:t>
            </a:r>
            <a:r>
              <a:rPr lang="en-GB" dirty="0" err="1"/>
              <a:t>brot</a:t>
            </a:r>
            <a:r>
              <a:rPr lang="en-GB" dirty="0"/>
              <a:t> </a:t>
            </a:r>
          </a:p>
        </p:txBody>
      </p:sp>
      <p:cxnSp>
        <p:nvCxnSpPr>
          <p:cNvPr id="6" name="Straight Connector 5">
            <a:extLst>
              <a:ext uri="{FF2B5EF4-FFF2-40B4-BE49-F238E27FC236}">
                <a16:creationId xmlns:a16="http://schemas.microsoft.com/office/drawing/2014/main" id="{9AA1660A-F76C-4A48-955E-5C40DAF4CA5B}"/>
              </a:ext>
            </a:extLst>
          </p:cNvPr>
          <p:cNvCxnSpPr/>
          <p:nvPr/>
        </p:nvCxnSpPr>
        <p:spPr>
          <a:xfrm>
            <a:off x="6311900" y="1991067"/>
            <a:ext cx="0" cy="1688646"/>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8D7EF03A-D932-3848-B4C1-0A2CD487DE6E}"/>
              </a:ext>
            </a:extLst>
          </p:cNvPr>
          <p:cNvSpPr/>
          <p:nvPr/>
        </p:nvSpPr>
        <p:spPr>
          <a:xfrm>
            <a:off x="838200" y="4574268"/>
            <a:ext cx="10947400" cy="830997"/>
          </a:xfrm>
          <a:prstGeom prst="rect">
            <a:avLst/>
          </a:prstGeom>
        </p:spPr>
        <p:txBody>
          <a:bodyPr wrap="square">
            <a:spAutoFit/>
          </a:bodyPr>
          <a:lstStyle/>
          <a:p>
            <a:r>
              <a:rPr lang="en-GB" sz="2400" dirty="0">
                <a:latin typeface="+mj-lt"/>
              </a:rPr>
              <a:t>The onset of the adjective was aligned to occur 650 </a:t>
            </a:r>
            <a:r>
              <a:rPr lang="en-GB" sz="2400" dirty="0" err="1">
                <a:latin typeface="+mj-lt"/>
              </a:rPr>
              <a:t>ms</a:t>
            </a:r>
            <a:r>
              <a:rPr lang="en-GB" sz="2400" dirty="0">
                <a:latin typeface="+mj-lt"/>
              </a:rPr>
              <a:t> after determiner onset, </a:t>
            </a:r>
            <a:r>
              <a:rPr lang="en-GB" sz="2400" dirty="0">
                <a:solidFill>
                  <a:schemeClr val="bg2">
                    <a:lumMod val="20000"/>
                    <a:lumOff val="80000"/>
                  </a:schemeClr>
                </a:solidFill>
                <a:latin typeface="+mj-lt"/>
              </a:rPr>
              <a:t>and the onset of the nouns to 1,750 </a:t>
            </a:r>
            <a:r>
              <a:rPr lang="en-GB" sz="2400" dirty="0" err="1">
                <a:solidFill>
                  <a:schemeClr val="bg2">
                    <a:lumMod val="20000"/>
                    <a:lumOff val="80000"/>
                  </a:schemeClr>
                </a:solidFill>
                <a:latin typeface="+mj-lt"/>
              </a:rPr>
              <a:t>ms</a:t>
            </a:r>
            <a:r>
              <a:rPr lang="en-GB" sz="2400" dirty="0">
                <a:solidFill>
                  <a:schemeClr val="bg2">
                    <a:lumMod val="20000"/>
                    <a:lumOff val="80000"/>
                  </a:schemeClr>
                </a:solidFill>
                <a:latin typeface="+mj-lt"/>
              </a:rPr>
              <a:t> after the onset of the determiner.</a:t>
            </a:r>
            <a:endParaRPr lang="en-GB" sz="2400" dirty="0">
              <a:solidFill>
                <a:schemeClr val="bg2">
                  <a:lumMod val="20000"/>
                  <a:lumOff val="80000"/>
                </a:schemeClr>
              </a:solidFill>
              <a:effectLst/>
              <a:latin typeface="+mj-lt"/>
            </a:endParaRPr>
          </a:p>
        </p:txBody>
      </p:sp>
      <p:cxnSp>
        <p:nvCxnSpPr>
          <p:cNvPr id="13" name="Straight Connector 12">
            <a:extLst>
              <a:ext uri="{FF2B5EF4-FFF2-40B4-BE49-F238E27FC236}">
                <a16:creationId xmlns:a16="http://schemas.microsoft.com/office/drawing/2014/main" id="{65FB41BA-8E49-5241-A33B-096708506F93}"/>
              </a:ext>
            </a:extLst>
          </p:cNvPr>
          <p:cNvCxnSpPr/>
          <p:nvPr/>
        </p:nvCxnSpPr>
        <p:spPr>
          <a:xfrm>
            <a:off x="4570081" y="1993901"/>
            <a:ext cx="0" cy="1688646"/>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ABB96A7-6CEC-5F43-9154-0AECB6C0D501}"/>
              </a:ext>
            </a:extLst>
          </p:cNvPr>
          <p:cNvCxnSpPr/>
          <p:nvPr/>
        </p:nvCxnSpPr>
        <p:spPr>
          <a:xfrm>
            <a:off x="4570081" y="3134860"/>
            <a:ext cx="170543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5469AD6-6506-1746-A61E-BE103E06E29E}"/>
              </a:ext>
            </a:extLst>
          </p:cNvPr>
          <p:cNvSpPr txBox="1"/>
          <p:nvPr/>
        </p:nvSpPr>
        <p:spPr>
          <a:xfrm>
            <a:off x="4963937" y="3296101"/>
            <a:ext cx="954107" cy="400110"/>
          </a:xfrm>
          <a:prstGeom prst="rect">
            <a:avLst/>
          </a:prstGeom>
          <a:noFill/>
        </p:spPr>
        <p:txBody>
          <a:bodyPr wrap="none" rtlCol="0">
            <a:spAutoFit/>
          </a:bodyPr>
          <a:lstStyle/>
          <a:p>
            <a:r>
              <a:rPr lang="en-GB" sz="2000" dirty="0"/>
              <a:t>650ms</a:t>
            </a:r>
          </a:p>
        </p:txBody>
      </p:sp>
      <p:sp>
        <p:nvSpPr>
          <p:cNvPr id="18" name="Title 1">
            <a:extLst>
              <a:ext uri="{FF2B5EF4-FFF2-40B4-BE49-F238E27FC236}">
                <a16:creationId xmlns:a16="http://schemas.microsoft.com/office/drawing/2014/main" id="{43205843-AEF3-5746-9BC5-E4BD9D18F422}"/>
              </a:ext>
            </a:extLst>
          </p:cNvPr>
          <p:cNvSpPr txBox="1">
            <a:spLocks/>
          </p:cNvSpPr>
          <p:nvPr/>
        </p:nvSpPr>
        <p:spPr>
          <a:xfrm>
            <a:off x="446314" y="23449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a:t>Let’s reverse engineer the methodology</a:t>
            </a:r>
            <a:endParaRPr lang="en-GB" dirty="0"/>
          </a:p>
        </p:txBody>
      </p:sp>
      <p:sp>
        <p:nvSpPr>
          <p:cNvPr id="19" name="Content Placeholder 2">
            <a:extLst>
              <a:ext uri="{FF2B5EF4-FFF2-40B4-BE49-F238E27FC236}">
                <a16:creationId xmlns:a16="http://schemas.microsoft.com/office/drawing/2014/main" id="{30A144E4-0699-6845-9457-08258AF8092D}"/>
              </a:ext>
            </a:extLst>
          </p:cNvPr>
          <p:cNvSpPr>
            <a:spLocks noGrp="1"/>
          </p:cNvSpPr>
          <p:nvPr>
            <p:ph idx="1"/>
          </p:nvPr>
        </p:nvSpPr>
        <p:spPr>
          <a:xfrm>
            <a:off x="9735457" y="5758997"/>
            <a:ext cx="2456543" cy="830489"/>
          </a:xfrm>
        </p:spPr>
        <p:txBody>
          <a:bodyPr>
            <a:normAutofit/>
          </a:bodyPr>
          <a:lstStyle/>
          <a:p>
            <a:pPr marL="0" indent="0">
              <a:buNone/>
            </a:pPr>
            <a:r>
              <a:rPr lang="en-GB" dirty="0" err="1"/>
              <a:t>Hopp</a:t>
            </a:r>
            <a:r>
              <a:rPr lang="en-GB" dirty="0"/>
              <a:t> (2016) </a:t>
            </a:r>
          </a:p>
        </p:txBody>
      </p:sp>
    </p:spTree>
    <p:extLst>
      <p:ext uri="{BB962C8B-B14F-4D97-AF65-F5344CB8AC3E}">
        <p14:creationId xmlns:p14="http://schemas.microsoft.com/office/powerpoint/2010/main" val="23088539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523E4AF-0811-2246-BCB4-884A2BCCB46B}"/>
              </a:ext>
            </a:extLst>
          </p:cNvPr>
          <p:cNvSpPr txBox="1">
            <a:spLocks/>
          </p:cNvSpPr>
          <p:nvPr/>
        </p:nvSpPr>
        <p:spPr>
          <a:xfrm>
            <a:off x="1549400" y="199390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Wo      </a:t>
            </a:r>
            <a:r>
              <a:rPr lang="en-GB" dirty="0" err="1"/>
              <a:t>ist</a:t>
            </a:r>
            <a:r>
              <a:rPr lang="en-GB" dirty="0"/>
              <a:t>    </a:t>
            </a:r>
            <a:r>
              <a:rPr lang="en-GB" dirty="0">
                <a:solidFill>
                  <a:srgbClr val="FF0000"/>
                </a:solidFill>
              </a:rPr>
              <a:t>das</a:t>
            </a:r>
            <a:r>
              <a:rPr lang="en-GB" dirty="0"/>
              <a:t>     </a:t>
            </a:r>
            <a:r>
              <a:rPr lang="en-GB" dirty="0" err="1"/>
              <a:t>braune</a:t>
            </a:r>
            <a:r>
              <a:rPr lang="en-GB" dirty="0"/>
              <a:t>     </a:t>
            </a:r>
            <a:r>
              <a:rPr lang="en-GB" dirty="0" err="1"/>
              <a:t>brot</a:t>
            </a:r>
            <a:endParaRPr lang="en-GB" dirty="0"/>
          </a:p>
        </p:txBody>
      </p:sp>
      <p:cxnSp>
        <p:nvCxnSpPr>
          <p:cNvPr id="6" name="Straight Connector 5">
            <a:extLst>
              <a:ext uri="{FF2B5EF4-FFF2-40B4-BE49-F238E27FC236}">
                <a16:creationId xmlns:a16="http://schemas.microsoft.com/office/drawing/2014/main" id="{9AA1660A-F76C-4A48-955E-5C40DAF4CA5B}"/>
              </a:ext>
            </a:extLst>
          </p:cNvPr>
          <p:cNvCxnSpPr>
            <a:cxnSpLocks/>
          </p:cNvCxnSpPr>
          <p:nvPr/>
        </p:nvCxnSpPr>
        <p:spPr>
          <a:xfrm>
            <a:off x="6311900" y="1991067"/>
            <a:ext cx="0" cy="208744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5FB41BA-8E49-5241-A33B-096708506F93}"/>
              </a:ext>
            </a:extLst>
          </p:cNvPr>
          <p:cNvCxnSpPr>
            <a:cxnSpLocks/>
          </p:cNvCxnSpPr>
          <p:nvPr/>
        </p:nvCxnSpPr>
        <p:spPr>
          <a:xfrm>
            <a:off x="4570081" y="1993901"/>
            <a:ext cx="0" cy="2084613"/>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ABB96A7-6CEC-5F43-9154-0AECB6C0D501}"/>
              </a:ext>
            </a:extLst>
          </p:cNvPr>
          <p:cNvCxnSpPr/>
          <p:nvPr/>
        </p:nvCxnSpPr>
        <p:spPr>
          <a:xfrm>
            <a:off x="4570081" y="3134860"/>
            <a:ext cx="170543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5469AD6-6506-1746-A61E-BE103E06E29E}"/>
              </a:ext>
            </a:extLst>
          </p:cNvPr>
          <p:cNvSpPr txBox="1"/>
          <p:nvPr/>
        </p:nvSpPr>
        <p:spPr>
          <a:xfrm>
            <a:off x="4963937" y="2951391"/>
            <a:ext cx="954107" cy="400110"/>
          </a:xfrm>
          <a:prstGeom prst="rect">
            <a:avLst/>
          </a:prstGeom>
          <a:noFill/>
        </p:spPr>
        <p:txBody>
          <a:bodyPr wrap="none" rtlCol="0">
            <a:spAutoFit/>
          </a:bodyPr>
          <a:lstStyle/>
          <a:p>
            <a:r>
              <a:rPr lang="en-GB" sz="2000" dirty="0"/>
              <a:t>650ms</a:t>
            </a:r>
          </a:p>
        </p:txBody>
      </p:sp>
      <p:sp>
        <p:nvSpPr>
          <p:cNvPr id="18" name="Title 1">
            <a:extLst>
              <a:ext uri="{FF2B5EF4-FFF2-40B4-BE49-F238E27FC236}">
                <a16:creationId xmlns:a16="http://schemas.microsoft.com/office/drawing/2014/main" id="{43205843-AEF3-5746-9BC5-E4BD9D18F422}"/>
              </a:ext>
            </a:extLst>
          </p:cNvPr>
          <p:cNvSpPr txBox="1">
            <a:spLocks/>
          </p:cNvSpPr>
          <p:nvPr/>
        </p:nvSpPr>
        <p:spPr>
          <a:xfrm>
            <a:off x="446314" y="23449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a:t>Let’s reverse engineer the methodology</a:t>
            </a:r>
            <a:endParaRPr lang="en-GB" dirty="0"/>
          </a:p>
        </p:txBody>
      </p:sp>
      <p:cxnSp>
        <p:nvCxnSpPr>
          <p:cNvPr id="9" name="Straight Connector 8">
            <a:extLst>
              <a:ext uri="{FF2B5EF4-FFF2-40B4-BE49-F238E27FC236}">
                <a16:creationId xmlns:a16="http://schemas.microsoft.com/office/drawing/2014/main" id="{273FF6DC-33AC-8E41-B275-D6438C811A36}"/>
              </a:ext>
            </a:extLst>
          </p:cNvPr>
          <p:cNvCxnSpPr>
            <a:cxnSpLocks/>
          </p:cNvCxnSpPr>
          <p:nvPr/>
        </p:nvCxnSpPr>
        <p:spPr>
          <a:xfrm>
            <a:off x="8763410" y="1991067"/>
            <a:ext cx="0" cy="208744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3A1377E3-4906-B643-80B8-E405F2A0662A}"/>
              </a:ext>
            </a:extLst>
          </p:cNvPr>
          <p:cNvCxnSpPr>
            <a:cxnSpLocks/>
          </p:cNvCxnSpPr>
          <p:nvPr/>
        </p:nvCxnSpPr>
        <p:spPr>
          <a:xfrm>
            <a:off x="4606470" y="3659700"/>
            <a:ext cx="415694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3ABA33C-F3EF-6E41-98DC-5E16F5857CC9}"/>
              </a:ext>
            </a:extLst>
          </p:cNvPr>
          <p:cNvSpPr txBox="1"/>
          <p:nvPr/>
        </p:nvSpPr>
        <p:spPr>
          <a:xfrm>
            <a:off x="6096000" y="3459645"/>
            <a:ext cx="1096775" cy="400110"/>
          </a:xfrm>
          <a:prstGeom prst="rect">
            <a:avLst/>
          </a:prstGeom>
          <a:noFill/>
        </p:spPr>
        <p:txBody>
          <a:bodyPr wrap="none" rtlCol="0">
            <a:spAutoFit/>
          </a:bodyPr>
          <a:lstStyle/>
          <a:p>
            <a:r>
              <a:rPr lang="en-GB" sz="2000" dirty="0"/>
              <a:t>1750ms</a:t>
            </a:r>
          </a:p>
        </p:txBody>
      </p:sp>
      <p:sp>
        <p:nvSpPr>
          <p:cNvPr id="12" name="Rectangle 11">
            <a:extLst>
              <a:ext uri="{FF2B5EF4-FFF2-40B4-BE49-F238E27FC236}">
                <a16:creationId xmlns:a16="http://schemas.microsoft.com/office/drawing/2014/main" id="{3DC70260-B656-3249-8377-8B4BD797B394}"/>
              </a:ext>
            </a:extLst>
          </p:cNvPr>
          <p:cNvSpPr/>
          <p:nvPr/>
        </p:nvSpPr>
        <p:spPr>
          <a:xfrm>
            <a:off x="838200" y="4890743"/>
            <a:ext cx="10947400" cy="830997"/>
          </a:xfrm>
          <a:prstGeom prst="rect">
            <a:avLst/>
          </a:prstGeom>
        </p:spPr>
        <p:txBody>
          <a:bodyPr wrap="square">
            <a:spAutoFit/>
          </a:bodyPr>
          <a:lstStyle/>
          <a:p>
            <a:r>
              <a:rPr lang="en-GB" sz="2400" dirty="0">
                <a:solidFill>
                  <a:schemeClr val="bg2">
                    <a:lumMod val="40000"/>
                    <a:lumOff val="60000"/>
                  </a:schemeClr>
                </a:solidFill>
                <a:latin typeface="+mj-lt"/>
              </a:rPr>
              <a:t>The onset of the adjective was aligned to occur 650 </a:t>
            </a:r>
            <a:r>
              <a:rPr lang="en-GB" sz="2400" dirty="0" err="1">
                <a:solidFill>
                  <a:schemeClr val="bg2">
                    <a:lumMod val="40000"/>
                    <a:lumOff val="60000"/>
                  </a:schemeClr>
                </a:solidFill>
                <a:latin typeface="+mj-lt"/>
              </a:rPr>
              <a:t>ms</a:t>
            </a:r>
            <a:r>
              <a:rPr lang="en-GB" sz="2400" dirty="0">
                <a:solidFill>
                  <a:schemeClr val="bg2">
                    <a:lumMod val="40000"/>
                    <a:lumOff val="60000"/>
                  </a:schemeClr>
                </a:solidFill>
                <a:latin typeface="+mj-lt"/>
              </a:rPr>
              <a:t> after determiner onset, </a:t>
            </a:r>
            <a:r>
              <a:rPr lang="en-GB" sz="2400" dirty="0">
                <a:latin typeface="+mj-lt"/>
              </a:rPr>
              <a:t>and the onset of the nouns to 1,750 </a:t>
            </a:r>
            <a:r>
              <a:rPr lang="en-GB" sz="2400" dirty="0" err="1">
                <a:latin typeface="+mj-lt"/>
              </a:rPr>
              <a:t>ms</a:t>
            </a:r>
            <a:r>
              <a:rPr lang="en-GB" sz="2400" dirty="0">
                <a:latin typeface="+mj-lt"/>
              </a:rPr>
              <a:t> after the onset of the determiner.</a:t>
            </a:r>
            <a:endParaRPr lang="en-GB" sz="2400" dirty="0">
              <a:effectLst/>
              <a:latin typeface="+mj-lt"/>
            </a:endParaRPr>
          </a:p>
        </p:txBody>
      </p:sp>
    </p:spTree>
    <p:extLst>
      <p:ext uri="{BB962C8B-B14F-4D97-AF65-F5344CB8AC3E}">
        <p14:creationId xmlns:p14="http://schemas.microsoft.com/office/powerpoint/2010/main" val="3757688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CC2F2-C4ED-6E4E-A8D0-5ADBE7F7D2EA}"/>
              </a:ext>
            </a:extLst>
          </p:cNvPr>
          <p:cNvSpPr>
            <a:spLocks noGrp="1"/>
          </p:cNvSpPr>
          <p:nvPr>
            <p:ph type="title"/>
          </p:nvPr>
        </p:nvSpPr>
        <p:spPr>
          <a:xfrm>
            <a:off x="1554891" y="2276432"/>
            <a:ext cx="10515600" cy="1325563"/>
          </a:xfrm>
        </p:spPr>
        <p:txBody>
          <a:bodyPr/>
          <a:lstStyle/>
          <a:p>
            <a:r>
              <a:rPr lang="en-GB" dirty="0"/>
              <a:t>Designing a visual world paradigm</a:t>
            </a:r>
          </a:p>
        </p:txBody>
      </p:sp>
    </p:spTree>
    <p:extLst>
      <p:ext uri="{BB962C8B-B14F-4D97-AF65-F5344CB8AC3E}">
        <p14:creationId xmlns:p14="http://schemas.microsoft.com/office/powerpoint/2010/main" val="8541013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523E4AF-0811-2246-BCB4-884A2BCCB46B}"/>
              </a:ext>
            </a:extLst>
          </p:cNvPr>
          <p:cNvSpPr txBox="1">
            <a:spLocks/>
          </p:cNvSpPr>
          <p:nvPr/>
        </p:nvSpPr>
        <p:spPr>
          <a:xfrm>
            <a:off x="1549400" y="199390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Wo      </a:t>
            </a:r>
            <a:r>
              <a:rPr lang="en-GB" dirty="0" err="1"/>
              <a:t>ist</a:t>
            </a:r>
            <a:r>
              <a:rPr lang="en-GB" dirty="0"/>
              <a:t>    </a:t>
            </a:r>
            <a:r>
              <a:rPr lang="en-GB" dirty="0">
                <a:solidFill>
                  <a:srgbClr val="FF0000"/>
                </a:solidFill>
              </a:rPr>
              <a:t>das</a:t>
            </a:r>
            <a:r>
              <a:rPr lang="en-GB" dirty="0"/>
              <a:t>     </a:t>
            </a:r>
            <a:r>
              <a:rPr lang="en-GB" dirty="0" err="1"/>
              <a:t>braune</a:t>
            </a:r>
            <a:r>
              <a:rPr lang="en-GB" dirty="0"/>
              <a:t>     </a:t>
            </a:r>
            <a:r>
              <a:rPr lang="en-GB" dirty="0" err="1"/>
              <a:t>brot</a:t>
            </a:r>
            <a:r>
              <a:rPr lang="en-GB" dirty="0"/>
              <a:t> </a:t>
            </a:r>
          </a:p>
        </p:txBody>
      </p:sp>
      <p:cxnSp>
        <p:nvCxnSpPr>
          <p:cNvPr id="6" name="Straight Connector 5">
            <a:extLst>
              <a:ext uri="{FF2B5EF4-FFF2-40B4-BE49-F238E27FC236}">
                <a16:creationId xmlns:a16="http://schemas.microsoft.com/office/drawing/2014/main" id="{9AA1660A-F76C-4A48-955E-5C40DAF4CA5B}"/>
              </a:ext>
            </a:extLst>
          </p:cNvPr>
          <p:cNvCxnSpPr>
            <a:cxnSpLocks/>
          </p:cNvCxnSpPr>
          <p:nvPr/>
        </p:nvCxnSpPr>
        <p:spPr>
          <a:xfrm>
            <a:off x="6311900" y="1991067"/>
            <a:ext cx="0" cy="208744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5FB41BA-8E49-5241-A33B-096708506F93}"/>
              </a:ext>
            </a:extLst>
          </p:cNvPr>
          <p:cNvCxnSpPr>
            <a:cxnSpLocks/>
          </p:cNvCxnSpPr>
          <p:nvPr/>
        </p:nvCxnSpPr>
        <p:spPr>
          <a:xfrm>
            <a:off x="4570081" y="1993901"/>
            <a:ext cx="0" cy="2084613"/>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ABB96A7-6CEC-5F43-9154-0AECB6C0D501}"/>
              </a:ext>
            </a:extLst>
          </p:cNvPr>
          <p:cNvCxnSpPr/>
          <p:nvPr/>
        </p:nvCxnSpPr>
        <p:spPr>
          <a:xfrm>
            <a:off x="4570081" y="3134860"/>
            <a:ext cx="170543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5469AD6-6506-1746-A61E-BE103E06E29E}"/>
              </a:ext>
            </a:extLst>
          </p:cNvPr>
          <p:cNvSpPr txBox="1"/>
          <p:nvPr/>
        </p:nvSpPr>
        <p:spPr>
          <a:xfrm>
            <a:off x="4963937" y="2951391"/>
            <a:ext cx="954107" cy="400110"/>
          </a:xfrm>
          <a:prstGeom prst="rect">
            <a:avLst/>
          </a:prstGeom>
          <a:noFill/>
        </p:spPr>
        <p:txBody>
          <a:bodyPr wrap="none" rtlCol="0">
            <a:spAutoFit/>
          </a:bodyPr>
          <a:lstStyle/>
          <a:p>
            <a:r>
              <a:rPr lang="en-GB" sz="2000" dirty="0"/>
              <a:t>650ms</a:t>
            </a:r>
          </a:p>
        </p:txBody>
      </p:sp>
      <p:sp>
        <p:nvSpPr>
          <p:cNvPr id="18" name="Title 1">
            <a:extLst>
              <a:ext uri="{FF2B5EF4-FFF2-40B4-BE49-F238E27FC236}">
                <a16:creationId xmlns:a16="http://schemas.microsoft.com/office/drawing/2014/main" id="{43205843-AEF3-5746-9BC5-E4BD9D18F422}"/>
              </a:ext>
            </a:extLst>
          </p:cNvPr>
          <p:cNvSpPr txBox="1">
            <a:spLocks/>
          </p:cNvSpPr>
          <p:nvPr/>
        </p:nvSpPr>
        <p:spPr>
          <a:xfrm>
            <a:off x="446314" y="23449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a:t>Let’s reverse engineer the methodology</a:t>
            </a:r>
            <a:endParaRPr lang="en-GB" dirty="0"/>
          </a:p>
        </p:txBody>
      </p:sp>
      <p:cxnSp>
        <p:nvCxnSpPr>
          <p:cNvPr id="9" name="Straight Connector 8">
            <a:extLst>
              <a:ext uri="{FF2B5EF4-FFF2-40B4-BE49-F238E27FC236}">
                <a16:creationId xmlns:a16="http://schemas.microsoft.com/office/drawing/2014/main" id="{273FF6DC-33AC-8E41-B275-D6438C811A36}"/>
              </a:ext>
            </a:extLst>
          </p:cNvPr>
          <p:cNvCxnSpPr>
            <a:cxnSpLocks/>
          </p:cNvCxnSpPr>
          <p:nvPr/>
        </p:nvCxnSpPr>
        <p:spPr>
          <a:xfrm>
            <a:off x="8807655" y="1991067"/>
            <a:ext cx="0" cy="208744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3A1377E3-4906-B643-80B8-E405F2A0662A}"/>
              </a:ext>
            </a:extLst>
          </p:cNvPr>
          <p:cNvCxnSpPr>
            <a:cxnSpLocks/>
          </p:cNvCxnSpPr>
          <p:nvPr/>
        </p:nvCxnSpPr>
        <p:spPr>
          <a:xfrm>
            <a:off x="4606470" y="3659700"/>
            <a:ext cx="4201185"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3ABA33C-F3EF-6E41-98DC-5E16F5857CC9}"/>
              </a:ext>
            </a:extLst>
          </p:cNvPr>
          <p:cNvSpPr txBox="1"/>
          <p:nvPr/>
        </p:nvSpPr>
        <p:spPr>
          <a:xfrm>
            <a:off x="6096000" y="3459645"/>
            <a:ext cx="1096775" cy="400110"/>
          </a:xfrm>
          <a:prstGeom prst="rect">
            <a:avLst/>
          </a:prstGeom>
          <a:noFill/>
        </p:spPr>
        <p:txBody>
          <a:bodyPr wrap="none" rtlCol="0">
            <a:spAutoFit/>
          </a:bodyPr>
          <a:lstStyle/>
          <a:p>
            <a:r>
              <a:rPr lang="en-GB" sz="2000" dirty="0"/>
              <a:t>1750ms</a:t>
            </a:r>
          </a:p>
        </p:txBody>
      </p:sp>
      <p:sp>
        <p:nvSpPr>
          <p:cNvPr id="19" name="TextBox 18">
            <a:extLst>
              <a:ext uri="{FF2B5EF4-FFF2-40B4-BE49-F238E27FC236}">
                <a16:creationId xmlns:a16="http://schemas.microsoft.com/office/drawing/2014/main" id="{4155CE27-A0FC-4049-9751-DF16462253EE}"/>
              </a:ext>
            </a:extLst>
          </p:cNvPr>
          <p:cNvSpPr txBox="1"/>
          <p:nvPr/>
        </p:nvSpPr>
        <p:spPr>
          <a:xfrm>
            <a:off x="3986427" y="4112246"/>
            <a:ext cx="1196161" cy="400110"/>
          </a:xfrm>
          <a:prstGeom prst="rect">
            <a:avLst/>
          </a:prstGeom>
          <a:noFill/>
        </p:spPr>
        <p:txBody>
          <a:bodyPr wrap="none" rtlCol="0">
            <a:spAutoFit/>
          </a:bodyPr>
          <a:lstStyle/>
          <a:p>
            <a:r>
              <a:rPr lang="en-GB" sz="2000" b="1" dirty="0">
                <a:highlight>
                  <a:srgbClr val="FFFF00"/>
                </a:highlight>
              </a:rPr>
              <a:t>1700 </a:t>
            </a:r>
            <a:r>
              <a:rPr lang="en-GB" sz="2000" b="1" dirty="0" err="1">
                <a:highlight>
                  <a:srgbClr val="FFFF00"/>
                </a:highlight>
              </a:rPr>
              <a:t>ms</a:t>
            </a:r>
            <a:endParaRPr lang="en-GB" sz="2000" b="1" dirty="0">
              <a:highlight>
                <a:srgbClr val="FFFF00"/>
              </a:highlight>
            </a:endParaRPr>
          </a:p>
        </p:txBody>
      </p:sp>
      <p:cxnSp>
        <p:nvCxnSpPr>
          <p:cNvPr id="20" name="Straight Arrow Connector 19">
            <a:extLst>
              <a:ext uri="{FF2B5EF4-FFF2-40B4-BE49-F238E27FC236}">
                <a16:creationId xmlns:a16="http://schemas.microsoft.com/office/drawing/2014/main" id="{246CB002-78A7-914B-9C9C-7B1E7A9BA0F9}"/>
              </a:ext>
            </a:extLst>
          </p:cNvPr>
          <p:cNvCxnSpPr>
            <a:cxnSpLocks/>
          </p:cNvCxnSpPr>
          <p:nvPr/>
        </p:nvCxnSpPr>
        <p:spPr>
          <a:xfrm>
            <a:off x="1652813" y="3314307"/>
            <a:ext cx="291726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E88153A-C4D4-544C-99A6-A70E6D457E15}"/>
              </a:ext>
            </a:extLst>
          </p:cNvPr>
          <p:cNvSpPr txBox="1"/>
          <p:nvPr/>
        </p:nvSpPr>
        <p:spPr>
          <a:xfrm>
            <a:off x="2511353" y="3089472"/>
            <a:ext cx="1096775" cy="400110"/>
          </a:xfrm>
          <a:prstGeom prst="rect">
            <a:avLst/>
          </a:prstGeom>
          <a:noFill/>
        </p:spPr>
        <p:txBody>
          <a:bodyPr wrap="none" rtlCol="0">
            <a:spAutoFit/>
          </a:bodyPr>
          <a:lstStyle/>
          <a:p>
            <a:r>
              <a:rPr lang="en-GB" sz="2000" dirty="0"/>
              <a:t>1700ms</a:t>
            </a:r>
          </a:p>
        </p:txBody>
      </p:sp>
    </p:spTree>
    <p:extLst>
      <p:ext uri="{BB962C8B-B14F-4D97-AF65-F5344CB8AC3E}">
        <p14:creationId xmlns:p14="http://schemas.microsoft.com/office/powerpoint/2010/main" val="3987017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523E4AF-0811-2246-BCB4-884A2BCCB46B}"/>
              </a:ext>
            </a:extLst>
          </p:cNvPr>
          <p:cNvSpPr txBox="1">
            <a:spLocks/>
          </p:cNvSpPr>
          <p:nvPr/>
        </p:nvSpPr>
        <p:spPr>
          <a:xfrm>
            <a:off x="1549400" y="199390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Wo      </a:t>
            </a:r>
            <a:r>
              <a:rPr lang="en-GB" dirty="0" err="1"/>
              <a:t>ist</a:t>
            </a:r>
            <a:r>
              <a:rPr lang="en-GB" dirty="0"/>
              <a:t>    </a:t>
            </a:r>
            <a:r>
              <a:rPr lang="en-GB" dirty="0">
                <a:solidFill>
                  <a:srgbClr val="FF0000"/>
                </a:solidFill>
              </a:rPr>
              <a:t>das</a:t>
            </a:r>
            <a:r>
              <a:rPr lang="en-GB" dirty="0"/>
              <a:t>     </a:t>
            </a:r>
            <a:r>
              <a:rPr lang="en-GB" dirty="0" err="1"/>
              <a:t>braune</a:t>
            </a:r>
            <a:r>
              <a:rPr lang="en-GB" dirty="0"/>
              <a:t>     </a:t>
            </a:r>
            <a:r>
              <a:rPr lang="en-GB" dirty="0" err="1"/>
              <a:t>brot</a:t>
            </a:r>
            <a:endParaRPr lang="en-GB" dirty="0"/>
          </a:p>
        </p:txBody>
      </p:sp>
      <p:cxnSp>
        <p:nvCxnSpPr>
          <p:cNvPr id="6" name="Straight Connector 5">
            <a:extLst>
              <a:ext uri="{FF2B5EF4-FFF2-40B4-BE49-F238E27FC236}">
                <a16:creationId xmlns:a16="http://schemas.microsoft.com/office/drawing/2014/main" id="{9AA1660A-F76C-4A48-955E-5C40DAF4CA5B}"/>
              </a:ext>
            </a:extLst>
          </p:cNvPr>
          <p:cNvCxnSpPr>
            <a:cxnSpLocks/>
          </p:cNvCxnSpPr>
          <p:nvPr/>
        </p:nvCxnSpPr>
        <p:spPr>
          <a:xfrm>
            <a:off x="6311900" y="1991067"/>
            <a:ext cx="0" cy="208744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5FB41BA-8E49-5241-A33B-096708506F93}"/>
              </a:ext>
            </a:extLst>
          </p:cNvPr>
          <p:cNvCxnSpPr>
            <a:cxnSpLocks/>
          </p:cNvCxnSpPr>
          <p:nvPr/>
        </p:nvCxnSpPr>
        <p:spPr>
          <a:xfrm>
            <a:off x="4570081" y="1993901"/>
            <a:ext cx="0" cy="2084613"/>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ABB96A7-6CEC-5F43-9154-0AECB6C0D501}"/>
              </a:ext>
            </a:extLst>
          </p:cNvPr>
          <p:cNvCxnSpPr/>
          <p:nvPr/>
        </p:nvCxnSpPr>
        <p:spPr>
          <a:xfrm>
            <a:off x="4570081" y="3134860"/>
            <a:ext cx="170543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5469AD6-6506-1746-A61E-BE103E06E29E}"/>
              </a:ext>
            </a:extLst>
          </p:cNvPr>
          <p:cNvSpPr txBox="1"/>
          <p:nvPr/>
        </p:nvSpPr>
        <p:spPr>
          <a:xfrm>
            <a:off x="4963937" y="2951391"/>
            <a:ext cx="954107" cy="400110"/>
          </a:xfrm>
          <a:prstGeom prst="rect">
            <a:avLst/>
          </a:prstGeom>
          <a:noFill/>
        </p:spPr>
        <p:txBody>
          <a:bodyPr wrap="none" rtlCol="0">
            <a:spAutoFit/>
          </a:bodyPr>
          <a:lstStyle/>
          <a:p>
            <a:r>
              <a:rPr lang="en-GB" sz="2000" dirty="0"/>
              <a:t>650ms</a:t>
            </a:r>
          </a:p>
        </p:txBody>
      </p:sp>
      <p:sp>
        <p:nvSpPr>
          <p:cNvPr id="18" name="Title 1">
            <a:extLst>
              <a:ext uri="{FF2B5EF4-FFF2-40B4-BE49-F238E27FC236}">
                <a16:creationId xmlns:a16="http://schemas.microsoft.com/office/drawing/2014/main" id="{43205843-AEF3-5746-9BC5-E4BD9D18F422}"/>
              </a:ext>
            </a:extLst>
          </p:cNvPr>
          <p:cNvSpPr txBox="1">
            <a:spLocks/>
          </p:cNvSpPr>
          <p:nvPr/>
        </p:nvSpPr>
        <p:spPr>
          <a:xfrm>
            <a:off x="446314" y="23449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a:t>Let’s reverse engineer the methodology</a:t>
            </a:r>
            <a:endParaRPr lang="en-GB" dirty="0"/>
          </a:p>
        </p:txBody>
      </p:sp>
      <p:cxnSp>
        <p:nvCxnSpPr>
          <p:cNvPr id="9" name="Straight Connector 8">
            <a:extLst>
              <a:ext uri="{FF2B5EF4-FFF2-40B4-BE49-F238E27FC236}">
                <a16:creationId xmlns:a16="http://schemas.microsoft.com/office/drawing/2014/main" id="{273FF6DC-33AC-8E41-B275-D6438C811A36}"/>
              </a:ext>
            </a:extLst>
          </p:cNvPr>
          <p:cNvCxnSpPr>
            <a:cxnSpLocks/>
          </p:cNvCxnSpPr>
          <p:nvPr/>
        </p:nvCxnSpPr>
        <p:spPr>
          <a:xfrm>
            <a:off x="8792907" y="1991067"/>
            <a:ext cx="0" cy="208744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3A1377E3-4906-B643-80B8-E405F2A0662A}"/>
              </a:ext>
            </a:extLst>
          </p:cNvPr>
          <p:cNvCxnSpPr>
            <a:cxnSpLocks/>
          </p:cNvCxnSpPr>
          <p:nvPr/>
        </p:nvCxnSpPr>
        <p:spPr>
          <a:xfrm>
            <a:off x="4606470" y="3659700"/>
            <a:ext cx="4186437"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3ABA33C-F3EF-6E41-98DC-5E16F5857CC9}"/>
              </a:ext>
            </a:extLst>
          </p:cNvPr>
          <p:cNvSpPr txBox="1"/>
          <p:nvPr/>
        </p:nvSpPr>
        <p:spPr>
          <a:xfrm>
            <a:off x="6096000" y="3459645"/>
            <a:ext cx="1096775" cy="400110"/>
          </a:xfrm>
          <a:prstGeom prst="rect">
            <a:avLst/>
          </a:prstGeom>
          <a:noFill/>
        </p:spPr>
        <p:txBody>
          <a:bodyPr wrap="none" rtlCol="0">
            <a:spAutoFit/>
          </a:bodyPr>
          <a:lstStyle/>
          <a:p>
            <a:r>
              <a:rPr lang="en-GB" sz="2000" dirty="0"/>
              <a:t>1750ms</a:t>
            </a:r>
          </a:p>
        </p:txBody>
      </p:sp>
      <p:sp>
        <p:nvSpPr>
          <p:cNvPr id="19" name="TextBox 18">
            <a:extLst>
              <a:ext uri="{FF2B5EF4-FFF2-40B4-BE49-F238E27FC236}">
                <a16:creationId xmlns:a16="http://schemas.microsoft.com/office/drawing/2014/main" id="{4155CE27-A0FC-4049-9751-DF16462253EE}"/>
              </a:ext>
            </a:extLst>
          </p:cNvPr>
          <p:cNvSpPr txBox="1"/>
          <p:nvPr/>
        </p:nvSpPr>
        <p:spPr>
          <a:xfrm>
            <a:off x="3986427" y="4112246"/>
            <a:ext cx="1196161" cy="400110"/>
          </a:xfrm>
          <a:prstGeom prst="rect">
            <a:avLst/>
          </a:prstGeom>
          <a:noFill/>
        </p:spPr>
        <p:txBody>
          <a:bodyPr wrap="none" rtlCol="0">
            <a:spAutoFit/>
          </a:bodyPr>
          <a:lstStyle/>
          <a:p>
            <a:r>
              <a:rPr lang="en-GB" sz="2000" b="1" dirty="0">
                <a:highlight>
                  <a:srgbClr val="FFFF00"/>
                </a:highlight>
              </a:rPr>
              <a:t>1700 </a:t>
            </a:r>
            <a:r>
              <a:rPr lang="en-GB" sz="2000" b="1" dirty="0" err="1">
                <a:highlight>
                  <a:srgbClr val="FFFF00"/>
                </a:highlight>
              </a:rPr>
              <a:t>ms</a:t>
            </a:r>
            <a:endParaRPr lang="en-GB" sz="2000" b="1" dirty="0">
              <a:highlight>
                <a:srgbClr val="FFFF00"/>
              </a:highlight>
            </a:endParaRPr>
          </a:p>
        </p:txBody>
      </p:sp>
      <p:cxnSp>
        <p:nvCxnSpPr>
          <p:cNvPr id="20" name="Straight Arrow Connector 19">
            <a:extLst>
              <a:ext uri="{FF2B5EF4-FFF2-40B4-BE49-F238E27FC236}">
                <a16:creationId xmlns:a16="http://schemas.microsoft.com/office/drawing/2014/main" id="{246CB002-78A7-914B-9C9C-7B1E7A9BA0F9}"/>
              </a:ext>
            </a:extLst>
          </p:cNvPr>
          <p:cNvCxnSpPr>
            <a:cxnSpLocks/>
          </p:cNvCxnSpPr>
          <p:nvPr/>
        </p:nvCxnSpPr>
        <p:spPr>
          <a:xfrm>
            <a:off x="1652813" y="3314307"/>
            <a:ext cx="291726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E88153A-C4D4-544C-99A6-A70E6D457E15}"/>
              </a:ext>
            </a:extLst>
          </p:cNvPr>
          <p:cNvSpPr txBox="1"/>
          <p:nvPr/>
        </p:nvSpPr>
        <p:spPr>
          <a:xfrm>
            <a:off x="2511353" y="3089472"/>
            <a:ext cx="1096775" cy="400110"/>
          </a:xfrm>
          <a:prstGeom prst="rect">
            <a:avLst/>
          </a:prstGeom>
          <a:noFill/>
        </p:spPr>
        <p:txBody>
          <a:bodyPr wrap="none" rtlCol="0">
            <a:spAutoFit/>
          </a:bodyPr>
          <a:lstStyle/>
          <a:p>
            <a:r>
              <a:rPr lang="en-GB" sz="2000" dirty="0"/>
              <a:t>1700ms</a:t>
            </a:r>
          </a:p>
        </p:txBody>
      </p:sp>
      <p:sp>
        <p:nvSpPr>
          <p:cNvPr id="17" name="TextBox 16">
            <a:extLst>
              <a:ext uri="{FF2B5EF4-FFF2-40B4-BE49-F238E27FC236}">
                <a16:creationId xmlns:a16="http://schemas.microsoft.com/office/drawing/2014/main" id="{A0949BBE-B74E-EF4B-8A27-59946CE2B495}"/>
              </a:ext>
            </a:extLst>
          </p:cNvPr>
          <p:cNvSpPr txBox="1"/>
          <p:nvPr/>
        </p:nvSpPr>
        <p:spPr>
          <a:xfrm>
            <a:off x="5728246" y="4134463"/>
            <a:ext cx="1196161" cy="400110"/>
          </a:xfrm>
          <a:prstGeom prst="rect">
            <a:avLst/>
          </a:prstGeom>
          <a:noFill/>
        </p:spPr>
        <p:txBody>
          <a:bodyPr wrap="none" rtlCol="0">
            <a:spAutoFit/>
          </a:bodyPr>
          <a:lstStyle/>
          <a:p>
            <a:r>
              <a:rPr lang="en-GB" sz="2000" b="1" dirty="0">
                <a:highlight>
                  <a:srgbClr val="FFFF00"/>
                </a:highlight>
              </a:rPr>
              <a:t>2350 </a:t>
            </a:r>
            <a:r>
              <a:rPr lang="en-GB" sz="2000" b="1" dirty="0" err="1">
                <a:highlight>
                  <a:srgbClr val="FFFF00"/>
                </a:highlight>
              </a:rPr>
              <a:t>ms</a:t>
            </a:r>
            <a:endParaRPr lang="en-GB" sz="2000" b="1" dirty="0">
              <a:highlight>
                <a:srgbClr val="FFFF00"/>
              </a:highlight>
            </a:endParaRPr>
          </a:p>
        </p:txBody>
      </p:sp>
    </p:spTree>
    <p:extLst>
      <p:ext uri="{BB962C8B-B14F-4D97-AF65-F5344CB8AC3E}">
        <p14:creationId xmlns:p14="http://schemas.microsoft.com/office/powerpoint/2010/main" val="32964130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523E4AF-0811-2246-BCB4-884A2BCCB46B}"/>
              </a:ext>
            </a:extLst>
          </p:cNvPr>
          <p:cNvSpPr txBox="1">
            <a:spLocks/>
          </p:cNvSpPr>
          <p:nvPr/>
        </p:nvSpPr>
        <p:spPr>
          <a:xfrm>
            <a:off x="1549400" y="199390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Wo      </a:t>
            </a:r>
            <a:r>
              <a:rPr lang="en-GB" dirty="0" err="1"/>
              <a:t>ist</a:t>
            </a:r>
            <a:r>
              <a:rPr lang="en-GB" dirty="0"/>
              <a:t>    </a:t>
            </a:r>
            <a:r>
              <a:rPr lang="en-GB" dirty="0">
                <a:solidFill>
                  <a:srgbClr val="FF0000"/>
                </a:solidFill>
              </a:rPr>
              <a:t>das</a:t>
            </a:r>
            <a:r>
              <a:rPr lang="en-GB" dirty="0"/>
              <a:t>     </a:t>
            </a:r>
            <a:r>
              <a:rPr lang="en-GB" dirty="0" err="1"/>
              <a:t>braune</a:t>
            </a:r>
            <a:r>
              <a:rPr lang="en-GB" dirty="0"/>
              <a:t>     </a:t>
            </a:r>
            <a:r>
              <a:rPr lang="en-GB" dirty="0" err="1"/>
              <a:t>brot</a:t>
            </a:r>
            <a:endParaRPr lang="en-GB" dirty="0"/>
          </a:p>
        </p:txBody>
      </p:sp>
      <p:cxnSp>
        <p:nvCxnSpPr>
          <p:cNvPr id="6" name="Straight Connector 5">
            <a:extLst>
              <a:ext uri="{FF2B5EF4-FFF2-40B4-BE49-F238E27FC236}">
                <a16:creationId xmlns:a16="http://schemas.microsoft.com/office/drawing/2014/main" id="{9AA1660A-F76C-4A48-955E-5C40DAF4CA5B}"/>
              </a:ext>
            </a:extLst>
          </p:cNvPr>
          <p:cNvCxnSpPr>
            <a:cxnSpLocks/>
          </p:cNvCxnSpPr>
          <p:nvPr/>
        </p:nvCxnSpPr>
        <p:spPr>
          <a:xfrm>
            <a:off x="6311900" y="1991067"/>
            <a:ext cx="0" cy="208744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5FB41BA-8E49-5241-A33B-096708506F93}"/>
              </a:ext>
            </a:extLst>
          </p:cNvPr>
          <p:cNvCxnSpPr>
            <a:cxnSpLocks/>
          </p:cNvCxnSpPr>
          <p:nvPr/>
        </p:nvCxnSpPr>
        <p:spPr>
          <a:xfrm>
            <a:off x="4570081" y="1993901"/>
            <a:ext cx="0" cy="2084613"/>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ABB96A7-6CEC-5F43-9154-0AECB6C0D501}"/>
              </a:ext>
            </a:extLst>
          </p:cNvPr>
          <p:cNvCxnSpPr/>
          <p:nvPr/>
        </p:nvCxnSpPr>
        <p:spPr>
          <a:xfrm>
            <a:off x="4570081" y="3134860"/>
            <a:ext cx="170543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5469AD6-6506-1746-A61E-BE103E06E29E}"/>
              </a:ext>
            </a:extLst>
          </p:cNvPr>
          <p:cNvSpPr txBox="1"/>
          <p:nvPr/>
        </p:nvSpPr>
        <p:spPr>
          <a:xfrm>
            <a:off x="4963937" y="2951391"/>
            <a:ext cx="954107" cy="400110"/>
          </a:xfrm>
          <a:prstGeom prst="rect">
            <a:avLst/>
          </a:prstGeom>
          <a:noFill/>
        </p:spPr>
        <p:txBody>
          <a:bodyPr wrap="none" rtlCol="0">
            <a:spAutoFit/>
          </a:bodyPr>
          <a:lstStyle/>
          <a:p>
            <a:r>
              <a:rPr lang="en-GB" sz="2000" dirty="0"/>
              <a:t>650ms</a:t>
            </a:r>
          </a:p>
        </p:txBody>
      </p:sp>
      <p:sp>
        <p:nvSpPr>
          <p:cNvPr id="18" name="Title 1">
            <a:extLst>
              <a:ext uri="{FF2B5EF4-FFF2-40B4-BE49-F238E27FC236}">
                <a16:creationId xmlns:a16="http://schemas.microsoft.com/office/drawing/2014/main" id="{43205843-AEF3-5746-9BC5-E4BD9D18F422}"/>
              </a:ext>
            </a:extLst>
          </p:cNvPr>
          <p:cNvSpPr txBox="1">
            <a:spLocks/>
          </p:cNvSpPr>
          <p:nvPr/>
        </p:nvSpPr>
        <p:spPr>
          <a:xfrm>
            <a:off x="446314" y="23449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a:t>Let’s reverse engineer the methodology</a:t>
            </a:r>
            <a:endParaRPr lang="en-GB" dirty="0"/>
          </a:p>
        </p:txBody>
      </p:sp>
      <p:cxnSp>
        <p:nvCxnSpPr>
          <p:cNvPr id="9" name="Straight Connector 8">
            <a:extLst>
              <a:ext uri="{FF2B5EF4-FFF2-40B4-BE49-F238E27FC236}">
                <a16:creationId xmlns:a16="http://schemas.microsoft.com/office/drawing/2014/main" id="{273FF6DC-33AC-8E41-B275-D6438C811A36}"/>
              </a:ext>
            </a:extLst>
          </p:cNvPr>
          <p:cNvCxnSpPr>
            <a:cxnSpLocks/>
          </p:cNvCxnSpPr>
          <p:nvPr/>
        </p:nvCxnSpPr>
        <p:spPr>
          <a:xfrm>
            <a:off x="8792907" y="1991067"/>
            <a:ext cx="0" cy="208744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3A1377E3-4906-B643-80B8-E405F2A0662A}"/>
              </a:ext>
            </a:extLst>
          </p:cNvPr>
          <p:cNvCxnSpPr>
            <a:cxnSpLocks/>
          </p:cNvCxnSpPr>
          <p:nvPr/>
        </p:nvCxnSpPr>
        <p:spPr>
          <a:xfrm>
            <a:off x="4606470" y="3659700"/>
            <a:ext cx="4186437"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3ABA33C-F3EF-6E41-98DC-5E16F5857CC9}"/>
              </a:ext>
            </a:extLst>
          </p:cNvPr>
          <p:cNvSpPr txBox="1"/>
          <p:nvPr/>
        </p:nvSpPr>
        <p:spPr>
          <a:xfrm>
            <a:off x="6096000" y="3459645"/>
            <a:ext cx="1096775" cy="400110"/>
          </a:xfrm>
          <a:prstGeom prst="rect">
            <a:avLst/>
          </a:prstGeom>
          <a:noFill/>
        </p:spPr>
        <p:txBody>
          <a:bodyPr wrap="none" rtlCol="0">
            <a:spAutoFit/>
          </a:bodyPr>
          <a:lstStyle/>
          <a:p>
            <a:r>
              <a:rPr lang="en-GB" sz="2000" dirty="0"/>
              <a:t>1750ms</a:t>
            </a:r>
          </a:p>
        </p:txBody>
      </p:sp>
      <p:sp>
        <p:nvSpPr>
          <p:cNvPr id="19" name="TextBox 18">
            <a:extLst>
              <a:ext uri="{FF2B5EF4-FFF2-40B4-BE49-F238E27FC236}">
                <a16:creationId xmlns:a16="http://schemas.microsoft.com/office/drawing/2014/main" id="{4155CE27-A0FC-4049-9751-DF16462253EE}"/>
              </a:ext>
            </a:extLst>
          </p:cNvPr>
          <p:cNvSpPr txBox="1"/>
          <p:nvPr/>
        </p:nvSpPr>
        <p:spPr>
          <a:xfrm>
            <a:off x="3986427" y="4112246"/>
            <a:ext cx="1196161" cy="400110"/>
          </a:xfrm>
          <a:prstGeom prst="rect">
            <a:avLst/>
          </a:prstGeom>
          <a:noFill/>
        </p:spPr>
        <p:txBody>
          <a:bodyPr wrap="none" rtlCol="0">
            <a:spAutoFit/>
          </a:bodyPr>
          <a:lstStyle/>
          <a:p>
            <a:r>
              <a:rPr lang="en-GB" sz="2000" b="1" dirty="0">
                <a:highlight>
                  <a:srgbClr val="FFFF00"/>
                </a:highlight>
              </a:rPr>
              <a:t>1700 </a:t>
            </a:r>
            <a:r>
              <a:rPr lang="en-GB" sz="2000" b="1" dirty="0" err="1">
                <a:highlight>
                  <a:srgbClr val="FFFF00"/>
                </a:highlight>
              </a:rPr>
              <a:t>ms</a:t>
            </a:r>
            <a:endParaRPr lang="en-GB" sz="2000" b="1" dirty="0">
              <a:highlight>
                <a:srgbClr val="FFFF00"/>
              </a:highlight>
            </a:endParaRPr>
          </a:p>
        </p:txBody>
      </p:sp>
      <p:cxnSp>
        <p:nvCxnSpPr>
          <p:cNvPr id="20" name="Straight Arrow Connector 19">
            <a:extLst>
              <a:ext uri="{FF2B5EF4-FFF2-40B4-BE49-F238E27FC236}">
                <a16:creationId xmlns:a16="http://schemas.microsoft.com/office/drawing/2014/main" id="{246CB002-78A7-914B-9C9C-7B1E7A9BA0F9}"/>
              </a:ext>
            </a:extLst>
          </p:cNvPr>
          <p:cNvCxnSpPr>
            <a:cxnSpLocks/>
          </p:cNvCxnSpPr>
          <p:nvPr/>
        </p:nvCxnSpPr>
        <p:spPr>
          <a:xfrm>
            <a:off x="1652813" y="3314307"/>
            <a:ext cx="291726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E88153A-C4D4-544C-99A6-A70E6D457E15}"/>
              </a:ext>
            </a:extLst>
          </p:cNvPr>
          <p:cNvSpPr txBox="1"/>
          <p:nvPr/>
        </p:nvSpPr>
        <p:spPr>
          <a:xfrm>
            <a:off x="2511353" y="3089472"/>
            <a:ext cx="1096775" cy="400110"/>
          </a:xfrm>
          <a:prstGeom prst="rect">
            <a:avLst/>
          </a:prstGeom>
          <a:noFill/>
        </p:spPr>
        <p:txBody>
          <a:bodyPr wrap="none" rtlCol="0">
            <a:spAutoFit/>
          </a:bodyPr>
          <a:lstStyle/>
          <a:p>
            <a:r>
              <a:rPr lang="en-GB" sz="2000" dirty="0"/>
              <a:t>1700ms</a:t>
            </a:r>
          </a:p>
        </p:txBody>
      </p:sp>
      <p:sp>
        <p:nvSpPr>
          <p:cNvPr id="17" name="TextBox 16">
            <a:extLst>
              <a:ext uri="{FF2B5EF4-FFF2-40B4-BE49-F238E27FC236}">
                <a16:creationId xmlns:a16="http://schemas.microsoft.com/office/drawing/2014/main" id="{A0949BBE-B74E-EF4B-8A27-59946CE2B495}"/>
              </a:ext>
            </a:extLst>
          </p:cNvPr>
          <p:cNvSpPr txBox="1"/>
          <p:nvPr/>
        </p:nvSpPr>
        <p:spPr>
          <a:xfrm>
            <a:off x="5728246" y="4134463"/>
            <a:ext cx="1196161" cy="400110"/>
          </a:xfrm>
          <a:prstGeom prst="rect">
            <a:avLst/>
          </a:prstGeom>
          <a:noFill/>
        </p:spPr>
        <p:txBody>
          <a:bodyPr wrap="none" rtlCol="0">
            <a:spAutoFit/>
          </a:bodyPr>
          <a:lstStyle/>
          <a:p>
            <a:r>
              <a:rPr lang="en-GB" sz="2000" b="1" dirty="0">
                <a:highlight>
                  <a:srgbClr val="FFFF00"/>
                </a:highlight>
              </a:rPr>
              <a:t>2350 </a:t>
            </a:r>
            <a:r>
              <a:rPr lang="en-GB" sz="2000" b="1" dirty="0" err="1">
                <a:highlight>
                  <a:srgbClr val="FFFF00"/>
                </a:highlight>
              </a:rPr>
              <a:t>ms</a:t>
            </a:r>
            <a:endParaRPr lang="en-GB" sz="2000" b="1" dirty="0">
              <a:highlight>
                <a:srgbClr val="FFFF00"/>
              </a:highlight>
            </a:endParaRPr>
          </a:p>
        </p:txBody>
      </p:sp>
      <p:sp>
        <p:nvSpPr>
          <p:cNvPr id="22" name="TextBox 21">
            <a:extLst>
              <a:ext uri="{FF2B5EF4-FFF2-40B4-BE49-F238E27FC236}">
                <a16:creationId xmlns:a16="http://schemas.microsoft.com/office/drawing/2014/main" id="{8C23857F-42B9-FC46-A9EC-B8F02D41E376}"/>
              </a:ext>
            </a:extLst>
          </p:cNvPr>
          <p:cNvSpPr txBox="1"/>
          <p:nvPr/>
        </p:nvSpPr>
        <p:spPr>
          <a:xfrm>
            <a:off x="7917542" y="4129101"/>
            <a:ext cx="1196161" cy="400110"/>
          </a:xfrm>
          <a:prstGeom prst="rect">
            <a:avLst/>
          </a:prstGeom>
          <a:noFill/>
        </p:spPr>
        <p:txBody>
          <a:bodyPr wrap="none" rtlCol="0">
            <a:spAutoFit/>
          </a:bodyPr>
          <a:lstStyle/>
          <a:p>
            <a:r>
              <a:rPr lang="en-GB" sz="2000" b="1" dirty="0">
                <a:highlight>
                  <a:srgbClr val="FFFF00"/>
                </a:highlight>
              </a:rPr>
              <a:t>3450 </a:t>
            </a:r>
            <a:r>
              <a:rPr lang="en-GB" sz="2000" b="1" dirty="0" err="1">
                <a:highlight>
                  <a:srgbClr val="FFFF00"/>
                </a:highlight>
              </a:rPr>
              <a:t>ms</a:t>
            </a:r>
            <a:endParaRPr lang="en-GB" sz="2000" b="1" dirty="0">
              <a:highlight>
                <a:srgbClr val="FFFF00"/>
              </a:highlight>
            </a:endParaRPr>
          </a:p>
        </p:txBody>
      </p:sp>
    </p:spTree>
    <p:extLst>
      <p:ext uri="{BB962C8B-B14F-4D97-AF65-F5344CB8AC3E}">
        <p14:creationId xmlns:p14="http://schemas.microsoft.com/office/powerpoint/2010/main" val="76067266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2D973-291D-DA45-833E-AB5015F404EA}"/>
              </a:ext>
            </a:extLst>
          </p:cNvPr>
          <p:cNvSpPr>
            <a:spLocks noGrp="1"/>
          </p:cNvSpPr>
          <p:nvPr>
            <p:ph type="title"/>
          </p:nvPr>
        </p:nvSpPr>
        <p:spPr>
          <a:xfrm>
            <a:off x="7152160" y="386800"/>
            <a:ext cx="10515600" cy="1325563"/>
          </a:xfrm>
        </p:spPr>
        <p:txBody>
          <a:bodyPr/>
          <a:lstStyle/>
          <a:p>
            <a:r>
              <a:rPr lang="en-GB" dirty="0"/>
              <a:t>Splicing </a:t>
            </a:r>
          </a:p>
        </p:txBody>
      </p:sp>
      <p:pic>
        <p:nvPicPr>
          <p:cNvPr id="6" name="Picture 5">
            <a:extLst>
              <a:ext uri="{FF2B5EF4-FFF2-40B4-BE49-F238E27FC236}">
                <a16:creationId xmlns:a16="http://schemas.microsoft.com/office/drawing/2014/main" id="{81E2B766-55E2-4443-AEA1-FE87F039C574}"/>
              </a:ext>
            </a:extLst>
          </p:cNvPr>
          <p:cNvPicPr>
            <a:picLocks noChangeAspect="1"/>
          </p:cNvPicPr>
          <p:nvPr/>
        </p:nvPicPr>
        <p:blipFill>
          <a:blip r:embed="rId3"/>
          <a:stretch>
            <a:fillRect/>
          </a:stretch>
        </p:blipFill>
        <p:spPr>
          <a:xfrm>
            <a:off x="5776285" y="1879232"/>
            <a:ext cx="6415715" cy="5009964"/>
          </a:xfrm>
          <a:prstGeom prst="rect">
            <a:avLst/>
          </a:prstGeom>
        </p:spPr>
      </p:pic>
      <p:pic>
        <p:nvPicPr>
          <p:cNvPr id="4" name="Picture 3">
            <a:extLst>
              <a:ext uri="{FF2B5EF4-FFF2-40B4-BE49-F238E27FC236}">
                <a16:creationId xmlns:a16="http://schemas.microsoft.com/office/drawing/2014/main" id="{AD8D82C0-3EFC-2846-94E0-FC58201A7189}"/>
              </a:ext>
            </a:extLst>
          </p:cNvPr>
          <p:cNvPicPr>
            <a:picLocks noChangeAspect="1"/>
          </p:cNvPicPr>
          <p:nvPr/>
        </p:nvPicPr>
        <p:blipFill>
          <a:blip r:embed="rId4"/>
          <a:stretch>
            <a:fillRect/>
          </a:stretch>
        </p:blipFill>
        <p:spPr>
          <a:xfrm>
            <a:off x="0" y="1879232"/>
            <a:ext cx="5776285" cy="5009964"/>
          </a:xfrm>
          <a:prstGeom prst="rect">
            <a:avLst/>
          </a:prstGeom>
        </p:spPr>
      </p:pic>
      <p:sp>
        <p:nvSpPr>
          <p:cNvPr id="5" name="Title 1">
            <a:extLst>
              <a:ext uri="{FF2B5EF4-FFF2-40B4-BE49-F238E27FC236}">
                <a16:creationId xmlns:a16="http://schemas.microsoft.com/office/drawing/2014/main" id="{99603866-C04E-F842-8F79-73B47FAEB137}"/>
              </a:ext>
            </a:extLst>
          </p:cNvPr>
          <p:cNvSpPr txBox="1">
            <a:spLocks/>
          </p:cNvSpPr>
          <p:nvPr/>
        </p:nvSpPr>
        <p:spPr>
          <a:xfrm>
            <a:off x="1384208" y="38679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Whole sentence   vs. </a:t>
            </a:r>
          </a:p>
        </p:txBody>
      </p:sp>
    </p:spTree>
    <p:extLst>
      <p:ext uri="{BB962C8B-B14F-4D97-AF65-F5344CB8AC3E}">
        <p14:creationId xmlns:p14="http://schemas.microsoft.com/office/powerpoint/2010/main" val="2902617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CC2F2-C4ED-6E4E-A8D0-5ADBE7F7D2EA}"/>
              </a:ext>
            </a:extLst>
          </p:cNvPr>
          <p:cNvSpPr>
            <a:spLocks noGrp="1"/>
          </p:cNvSpPr>
          <p:nvPr>
            <p:ph type="title"/>
          </p:nvPr>
        </p:nvSpPr>
        <p:spPr>
          <a:xfrm>
            <a:off x="838200" y="2586148"/>
            <a:ext cx="10515600" cy="1325563"/>
          </a:xfrm>
        </p:spPr>
        <p:txBody>
          <a:bodyPr/>
          <a:lstStyle/>
          <a:p>
            <a:r>
              <a:rPr lang="en-GB" dirty="0"/>
              <a:t>Let’s create audio stimuli using Audacity!</a:t>
            </a:r>
          </a:p>
        </p:txBody>
      </p:sp>
    </p:spTree>
    <p:extLst>
      <p:ext uri="{BB962C8B-B14F-4D97-AF65-F5344CB8AC3E}">
        <p14:creationId xmlns:p14="http://schemas.microsoft.com/office/powerpoint/2010/main" val="292223878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6475A-CF25-6647-9F6F-02A3E561717E}"/>
              </a:ext>
            </a:extLst>
          </p:cNvPr>
          <p:cNvSpPr>
            <a:spLocks noGrp="1"/>
          </p:cNvSpPr>
          <p:nvPr>
            <p:ph type="title"/>
          </p:nvPr>
        </p:nvSpPr>
        <p:spPr>
          <a:xfrm>
            <a:off x="1887512" y="2478738"/>
            <a:ext cx="10515600" cy="1325563"/>
          </a:xfrm>
        </p:spPr>
        <p:txBody>
          <a:bodyPr/>
          <a:lstStyle/>
          <a:p>
            <a:r>
              <a:rPr lang="en-GB" dirty="0"/>
              <a:t>See you on Wednesday at 9am! </a:t>
            </a:r>
          </a:p>
        </p:txBody>
      </p:sp>
    </p:spTree>
    <p:extLst>
      <p:ext uri="{BB962C8B-B14F-4D97-AF65-F5344CB8AC3E}">
        <p14:creationId xmlns:p14="http://schemas.microsoft.com/office/powerpoint/2010/main" val="2578897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521F2-4849-5441-90DD-293C01DDDA69}"/>
              </a:ext>
            </a:extLst>
          </p:cNvPr>
          <p:cNvSpPr>
            <a:spLocks noGrp="1"/>
          </p:cNvSpPr>
          <p:nvPr>
            <p:ph type="title"/>
          </p:nvPr>
        </p:nvSpPr>
        <p:spPr>
          <a:xfrm>
            <a:off x="210974" y="147859"/>
            <a:ext cx="10515600" cy="1325563"/>
          </a:xfrm>
        </p:spPr>
        <p:txBody>
          <a:bodyPr/>
          <a:lstStyle/>
          <a:p>
            <a:r>
              <a:rPr lang="en-GB" dirty="0"/>
              <a:t>Visual world paradigm</a:t>
            </a:r>
          </a:p>
        </p:txBody>
      </p:sp>
      <p:pic>
        <p:nvPicPr>
          <p:cNvPr id="5" name="Picture 4">
            <a:extLst>
              <a:ext uri="{FF2B5EF4-FFF2-40B4-BE49-F238E27FC236}">
                <a16:creationId xmlns:a16="http://schemas.microsoft.com/office/drawing/2014/main" id="{49FF3380-B74A-B84D-97A1-AD92A4CCD8E1}"/>
              </a:ext>
            </a:extLst>
          </p:cNvPr>
          <p:cNvPicPr>
            <a:picLocks noChangeAspect="1"/>
          </p:cNvPicPr>
          <p:nvPr/>
        </p:nvPicPr>
        <p:blipFill>
          <a:blip r:embed="rId3"/>
          <a:stretch>
            <a:fillRect/>
          </a:stretch>
        </p:blipFill>
        <p:spPr>
          <a:xfrm>
            <a:off x="333829" y="2322285"/>
            <a:ext cx="3459729" cy="2895600"/>
          </a:xfrm>
          <a:prstGeom prst="rect">
            <a:avLst/>
          </a:prstGeom>
          <a:ln>
            <a:solidFill>
              <a:schemeClr val="tx1"/>
            </a:solidFill>
          </a:ln>
        </p:spPr>
      </p:pic>
      <p:sp>
        <p:nvSpPr>
          <p:cNvPr id="8" name="TextBox 7">
            <a:extLst>
              <a:ext uri="{FF2B5EF4-FFF2-40B4-BE49-F238E27FC236}">
                <a16:creationId xmlns:a16="http://schemas.microsoft.com/office/drawing/2014/main" id="{8DB8B964-4A0D-DE42-8532-7B50A3C8B088}"/>
              </a:ext>
            </a:extLst>
          </p:cNvPr>
          <p:cNvSpPr txBox="1"/>
          <p:nvPr/>
        </p:nvSpPr>
        <p:spPr>
          <a:xfrm>
            <a:off x="210974" y="5565756"/>
            <a:ext cx="3705438" cy="584775"/>
          </a:xfrm>
          <a:prstGeom prst="rect">
            <a:avLst/>
          </a:prstGeom>
          <a:noFill/>
        </p:spPr>
        <p:txBody>
          <a:bodyPr wrap="none" rtlCol="0">
            <a:spAutoFit/>
          </a:bodyPr>
          <a:lstStyle/>
          <a:p>
            <a:r>
              <a:rPr lang="en-GB" sz="3200" b="1" dirty="0"/>
              <a:t>Word Recognition</a:t>
            </a:r>
          </a:p>
        </p:txBody>
      </p:sp>
      <p:sp>
        <p:nvSpPr>
          <p:cNvPr id="9" name="TextBox 8">
            <a:extLst>
              <a:ext uri="{FF2B5EF4-FFF2-40B4-BE49-F238E27FC236}">
                <a16:creationId xmlns:a16="http://schemas.microsoft.com/office/drawing/2014/main" id="{272D2AEA-56AA-F740-BCF3-2875966E5A44}"/>
              </a:ext>
            </a:extLst>
          </p:cNvPr>
          <p:cNvSpPr txBox="1"/>
          <p:nvPr/>
        </p:nvSpPr>
        <p:spPr>
          <a:xfrm>
            <a:off x="2631978" y="2398485"/>
            <a:ext cx="774571" cy="369332"/>
          </a:xfrm>
          <a:prstGeom prst="rect">
            <a:avLst/>
          </a:prstGeom>
          <a:noFill/>
        </p:spPr>
        <p:txBody>
          <a:bodyPr wrap="none" rtlCol="0">
            <a:spAutoFit/>
          </a:bodyPr>
          <a:lstStyle/>
          <a:p>
            <a:r>
              <a:rPr lang="en-GB" b="1" dirty="0"/>
              <a:t>sh</a:t>
            </a:r>
            <a:r>
              <a:rPr lang="en-GB" dirty="0"/>
              <a:t>ark</a:t>
            </a:r>
          </a:p>
        </p:txBody>
      </p:sp>
      <p:sp>
        <p:nvSpPr>
          <p:cNvPr id="10" name="TextBox 9">
            <a:extLst>
              <a:ext uri="{FF2B5EF4-FFF2-40B4-BE49-F238E27FC236}">
                <a16:creationId xmlns:a16="http://schemas.microsoft.com/office/drawing/2014/main" id="{2EDDB8F0-5054-A941-A6EC-9ECFDAE3A80C}"/>
              </a:ext>
            </a:extLst>
          </p:cNvPr>
          <p:cNvSpPr txBox="1"/>
          <p:nvPr/>
        </p:nvSpPr>
        <p:spPr>
          <a:xfrm>
            <a:off x="450914" y="3770085"/>
            <a:ext cx="915635" cy="369332"/>
          </a:xfrm>
          <a:prstGeom prst="rect">
            <a:avLst/>
          </a:prstGeom>
          <a:noFill/>
        </p:spPr>
        <p:txBody>
          <a:bodyPr wrap="none" rtlCol="0">
            <a:spAutoFit/>
          </a:bodyPr>
          <a:lstStyle/>
          <a:p>
            <a:r>
              <a:rPr lang="en-GB" b="1" dirty="0"/>
              <a:t>sh</a:t>
            </a:r>
            <a:r>
              <a:rPr lang="en-GB" dirty="0"/>
              <a:t>ove</a:t>
            </a:r>
            <a:r>
              <a:rPr lang="en-GB" b="1" dirty="0"/>
              <a:t>l</a:t>
            </a:r>
            <a:endParaRPr lang="en-GB" dirty="0"/>
          </a:p>
        </p:txBody>
      </p:sp>
      <p:sp>
        <p:nvSpPr>
          <p:cNvPr id="11" name="Rectangle 10">
            <a:extLst>
              <a:ext uri="{FF2B5EF4-FFF2-40B4-BE49-F238E27FC236}">
                <a16:creationId xmlns:a16="http://schemas.microsoft.com/office/drawing/2014/main" id="{C3D56D73-9439-BE45-8425-D8890C062A48}"/>
              </a:ext>
            </a:extLst>
          </p:cNvPr>
          <p:cNvSpPr/>
          <p:nvPr/>
        </p:nvSpPr>
        <p:spPr>
          <a:xfrm>
            <a:off x="411638" y="2398485"/>
            <a:ext cx="675185" cy="369332"/>
          </a:xfrm>
          <a:prstGeom prst="rect">
            <a:avLst/>
          </a:prstGeom>
        </p:spPr>
        <p:txBody>
          <a:bodyPr wrap="none">
            <a:spAutoFit/>
          </a:bodyPr>
          <a:lstStyle/>
          <a:p>
            <a:r>
              <a:rPr lang="en-GB" b="1" dirty="0" err="1">
                <a:latin typeface="Helvetica" pitchFamily="2" charset="0"/>
              </a:rPr>
              <a:t>ʃ</a:t>
            </a:r>
            <a:r>
              <a:rPr lang="el-GR" dirty="0">
                <a:latin typeface="Helvetica" pitchFamily="2" charset="0"/>
              </a:rPr>
              <a:t>α</a:t>
            </a:r>
            <a:r>
              <a:rPr lang="en-GB" dirty="0" err="1">
                <a:latin typeface="Times" pitchFamily="2" charset="0"/>
              </a:rPr>
              <a:t>rik</a:t>
            </a:r>
            <a:endParaRPr lang="en-GB" dirty="0">
              <a:effectLst/>
              <a:latin typeface="Times" pitchFamily="2" charset="0"/>
            </a:endParaRPr>
          </a:p>
        </p:txBody>
      </p:sp>
      <p:sp>
        <p:nvSpPr>
          <p:cNvPr id="15" name="TextBox 14">
            <a:extLst>
              <a:ext uri="{FF2B5EF4-FFF2-40B4-BE49-F238E27FC236}">
                <a16:creationId xmlns:a16="http://schemas.microsoft.com/office/drawing/2014/main" id="{7718F988-C7DA-1C45-8BE2-B479C8AD253C}"/>
              </a:ext>
            </a:extLst>
          </p:cNvPr>
          <p:cNvSpPr txBox="1"/>
          <p:nvPr/>
        </p:nvSpPr>
        <p:spPr>
          <a:xfrm>
            <a:off x="4674117" y="5557094"/>
            <a:ext cx="2188420" cy="584775"/>
          </a:xfrm>
          <a:prstGeom prst="rect">
            <a:avLst/>
          </a:prstGeom>
          <a:noFill/>
        </p:spPr>
        <p:txBody>
          <a:bodyPr wrap="none" rtlCol="0">
            <a:spAutoFit/>
          </a:bodyPr>
          <a:lstStyle/>
          <a:p>
            <a:r>
              <a:rPr lang="en-GB" sz="3200" b="1" dirty="0"/>
              <a:t>Prediction</a:t>
            </a:r>
          </a:p>
        </p:txBody>
      </p:sp>
      <p:sp>
        <p:nvSpPr>
          <p:cNvPr id="16" name="TextBox 15">
            <a:extLst>
              <a:ext uri="{FF2B5EF4-FFF2-40B4-BE49-F238E27FC236}">
                <a16:creationId xmlns:a16="http://schemas.microsoft.com/office/drawing/2014/main" id="{427A9C08-87F3-FB44-A272-43B8739696F0}"/>
              </a:ext>
            </a:extLst>
          </p:cNvPr>
          <p:cNvSpPr txBox="1"/>
          <p:nvPr/>
        </p:nvSpPr>
        <p:spPr>
          <a:xfrm>
            <a:off x="3910643" y="1806431"/>
            <a:ext cx="2331279" cy="400110"/>
          </a:xfrm>
          <a:prstGeom prst="rect">
            <a:avLst/>
          </a:prstGeom>
          <a:noFill/>
        </p:spPr>
        <p:txBody>
          <a:bodyPr wrap="none" rtlCol="0">
            <a:spAutoFit/>
          </a:bodyPr>
          <a:lstStyle/>
          <a:p>
            <a:r>
              <a:rPr lang="en-GB" sz="2000" dirty="0"/>
              <a:t>Wo </a:t>
            </a:r>
            <a:r>
              <a:rPr lang="en-GB" sz="2000" dirty="0" err="1"/>
              <a:t>ist</a:t>
            </a:r>
            <a:r>
              <a:rPr lang="en-GB" sz="2000" dirty="0"/>
              <a:t> </a:t>
            </a:r>
            <a:r>
              <a:rPr lang="en-GB" sz="2000" dirty="0">
                <a:solidFill>
                  <a:srgbClr val="FF0000"/>
                </a:solidFill>
              </a:rPr>
              <a:t>das</a:t>
            </a:r>
            <a:r>
              <a:rPr lang="en-GB" sz="2000" dirty="0"/>
              <a:t> </a:t>
            </a:r>
            <a:r>
              <a:rPr lang="en-GB" sz="2000" dirty="0" err="1"/>
              <a:t>gelbe</a:t>
            </a:r>
            <a:r>
              <a:rPr lang="en-GB" sz="2000" dirty="0"/>
              <a:t>…</a:t>
            </a:r>
          </a:p>
        </p:txBody>
      </p:sp>
      <p:pic>
        <p:nvPicPr>
          <p:cNvPr id="18" name="Picture 17">
            <a:extLst>
              <a:ext uri="{FF2B5EF4-FFF2-40B4-BE49-F238E27FC236}">
                <a16:creationId xmlns:a16="http://schemas.microsoft.com/office/drawing/2014/main" id="{93113D19-EAE3-CD44-A661-190C0442FD18}"/>
              </a:ext>
            </a:extLst>
          </p:cNvPr>
          <p:cNvPicPr>
            <a:picLocks noChangeAspect="1"/>
          </p:cNvPicPr>
          <p:nvPr/>
        </p:nvPicPr>
        <p:blipFill>
          <a:blip r:embed="rId4"/>
          <a:stretch>
            <a:fillRect/>
          </a:stretch>
        </p:blipFill>
        <p:spPr>
          <a:xfrm>
            <a:off x="3871367" y="2224549"/>
            <a:ext cx="3888434" cy="3167271"/>
          </a:xfrm>
          <a:prstGeom prst="rect">
            <a:avLst/>
          </a:prstGeom>
        </p:spPr>
      </p:pic>
      <p:pic>
        <p:nvPicPr>
          <p:cNvPr id="19" name="Picture 18">
            <a:extLst>
              <a:ext uri="{FF2B5EF4-FFF2-40B4-BE49-F238E27FC236}">
                <a16:creationId xmlns:a16="http://schemas.microsoft.com/office/drawing/2014/main" id="{6FFB8241-0154-964C-9CB5-0B4C95FF6EFA}"/>
              </a:ext>
            </a:extLst>
          </p:cNvPr>
          <p:cNvPicPr>
            <a:picLocks noChangeAspect="1"/>
          </p:cNvPicPr>
          <p:nvPr/>
        </p:nvPicPr>
        <p:blipFill>
          <a:blip r:embed="rId5"/>
          <a:stretch>
            <a:fillRect/>
          </a:stretch>
        </p:blipFill>
        <p:spPr>
          <a:xfrm>
            <a:off x="7837610" y="2257790"/>
            <a:ext cx="4085673" cy="3024589"/>
          </a:xfrm>
          <a:prstGeom prst="rect">
            <a:avLst/>
          </a:prstGeom>
          <a:ln>
            <a:solidFill>
              <a:schemeClr val="tx1"/>
            </a:solidFill>
          </a:ln>
        </p:spPr>
      </p:pic>
      <p:sp>
        <p:nvSpPr>
          <p:cNvPr id="20" name="TextBox 19">
            <a:extLst>
              <a:ext uri="{FF2B5EF4-FFF2-40B4-BE49-F238E27FC236}">
                <a16:creationId xmlns:a16="http://schemas.microsoft.com/office/drawing/2014/main" id="{0975784A-D655-D542-881C-B90E3300CF17}"/>
              </a:ext>
            </a:extLst>
          </p:cNvPr>
          <p:cNvSpPr txBox="1"/>
          <p:nvPr/>
        </p:nvSpPr>
        <p:spPr>
          <a:xfrm>
            <a:off x="7567016" y="5565756"/>
            <a:ext cx="4624984" cy="584775"/>
          </a:xfrm>
          <a:prstGeom prst="rect">
            <a:avLst/>
          </a:prstGeom>
          <a:noFill/>
        </p:spPr>
        <p:txBody>
          <a:bodyPr wrap="none" rtlCol="0">
            <a:spAutoFit/>
          </a:bodyPr>
          <a:lstStyle/>
          <a:p>
            <a:r>
              <a:rPr lang="en-GB" sz="3200" b="1" dirty="0"/>
              <a:t>Referential Processing</a:t>
            </a:r>
          </a:p>
        </p:txBody>
      </p:sp>
      <p:sp>
        <p:nvSpPr>
          <p:cNvPr id="21" name="TextBox 20">
            <a:extLst>
              <a:ext uri="{FF2B5EF4-FFF2-40B4-BE49-F238E27FC236}">
                <a16:creationId xmlns:a16="http://schemas.microsoft.com/office/drawing/2014/main" id="{E2DE824A-DD4E-D94A-A045-3CD8D9379C4F}"/>
              </a:ext>
            </a:extLst>
          </p:cNvPr>
          <p:cNvSpPr txBox="1"/>
          <p:nvPr/>
        </p:nvSpPr>
        <p:spPr>
          <a:xfrm>
            <a:off x="7567016" y="1500097"/>
            <a:ext cx="4777920" cy="646331"/>
          </a:xfrm>
          <a:prstGeom prst="rect">
            <a:avLst/>
          </a:prstGeom>
          <a:noFill/>
        </p:spPr>
        <p:txBody>
          <a:bodyPr wrap="square" rtlCol="0">
            <a:spAutoFit/>
          </a:bodyPr>
          <a:lstStyle/>
          <a:p>
            <a:r>
              <a:rPr lang="en-GB" dirty="0"/>
              <a:t>While Peter helped Mr Smith by the sink in the kitchen, </a:t>
            </a:r>
            <a:r>
              <a:rPr lang="en-GB" dirty="0">
                <a:solidFill>
                  <a:srgbClr val="FF0000"/>
                </a:solidFill>
              </a:rPr>
              <a:t>he </a:t>
            </a:r>
            <a:r>
              <a:rPr lang="en-GB" dirty="0"/>
              <a:t>carefully….</a:t>
            </a:r>
          </a:p>
        </p:txBody>
      </p:sp>
      <p:sp>
        <p:nvSpPr>
          <p:cNvPr id="22" name="TextBox 21">
            <a:extLst>
              <a:ext uri="{FF2B5EF4-FFF2-40B4-BE49-F238E27FC236}">
                <a16:creationId xmlns:a16="http://schemas.microsoft.com/office/drawing/2014/main" id="{2CBD94FD-F7DB-C143-8100-472D01ACEB4A}"/>
              </a:ext>
            </a:extLst>
          </p:cNvPr>
          <p:cNvSpPr txBox="1"/>
          <p:nvPr/>
        </p:nvSpPr>
        <p:spPr>
          <a:xfrm>
            <a:off x="5032937" y="6141869"/>
            <a:ext cx="2621230" cy="584775"/>
          </a:xfrm>
          <a:prstGeom prst="rect">
            <a:avLst/>
          </a:prstGeom>
          <a:noFill/>
        </p:spPr>
        <p:txBody>
          <a:bodyPr wrap="none" rtlCol="0">
            <a:spAutoFit/>
          </a:bodyPr>
          <a:lstStyle/>
          <a:p>
            <a:r>
              <a:rPr lang="en-GB" sz="3200" dirty="0"/>
              <a:t>16/32 studies</a:t>
            </a:r>
          </a:p>
        </p:txBody>
      </p:sp>
      <p:sp>
        <p:nvSpPr>
          <p:cNvPr id="23" name="TextBox 22">
            <a:extLst>
              <a:ext uri="{FF2B5EF4-FFF2-40B4-BE49-F238E27FC236}">
                <a16:creationId xmlns:a16="http://schemas.microsoft.com/office/drawing/2014/main" id="{E7461AEE-C138-5349-99EE-1A70448186A7}"/>
              </a:ext>
            </a:extLst>
          </p:cNvPr>
          <p:cNvSpPr txBox="1"/>
          <p:nvPr/>
        </p:nvSpPr>
        <p:spPr>
          <a:xfrm>
            <a:off x="1366549" y="6158474"/>
            <a:ext cx="2393604" cy="584775"/>
          </a:xfrm>
          <a:prstGeom prst="rect">
            <a:avLst/>
          </a:prstGeom>
          <a:noFill/>
        </p:spPr>
        <p:txBody>
          <a:bodyPr wrap="none" rtlCol="0">
            <a:spAutoFit/>
          </a:bodyPr>
          <a:lstStyle/>
          <a:p>
            <a:r>
              <a:rPr lang="en-GB" sz="3200" dirty="0"/>
              <a:t>6/32 studies</a:t>
            </a:r>
          </a:p>
        </p:txBody>
      </p:sp>
      <p:sp>
        <p:nvSpPr>
          <p:cNvPr id="24" name="TextBox 23">
            <a:extLst>
              <a:ext uri="{FF2B5EF4-FFF2-40B4-BE49-F238E27FC236}">
                <a16:creationId xmlns:a16="http://schemas.microsoft.com/office/drawing/2014/main" id="{350900CC-2513-6A41-B500-00FEAB721FEB}"/>
              </a:ext>
            </a:extLst>
          </p:cNvPr>
          <p:cNvSpPr txBox="1"/>
          <p:nvPr/>
        </p:nvSpPr>
        <p:spPr>
          <a:xfrm>
            <a:off x="9275015" y="6149812"/>
            <a:ext cx="2393604" cy="584775"/>
          </a:xfrm>
          <a:prstGeom prst="rect">
            <a:avLst/>
          </a:prstGeom>
          <a:noFill/>
        </p:spPr>
        <p:txBody>
          <a:bodyPr wrap="none" rtlCol="0">
            <a:spAutoFit/>
          </a:bodyPr>
          <a:lstStyle/>
          <a:p>
            <a:r>
              <a:rPr lang="en-GB" sz="3200" dirty="0"/>
              <a:t>4/32 studies</a:t>
            </a:r>
          </a:p>
        </p:txBody>
      </p:sp>
      <p:sp>
        <p:nvSpPr>
          <p:cNvPr id="25" name="Content Placeholder 2">
            <a:extLst>
              <a:ext uri="{FF2B5EF4-FFF2-40B4-BE49-F238E27FC236}">
                <a16:creationId xmlns:a16="http://schemas.microsoft.com/office/drawing/2014/main" id="{7EC30EB6-A5C1-2B49-A415-DB293AC33E73}"/>
              </a:ext>
            </a:extLst>
          </p:cNvPr>
          <p:cNvSpPr>
            <a:spLocks noGrp="1"/>
          </p:cNvSpPr>
          <p:nvPr>
            <p:ph idx="1"/>
          </p:nvPr>
        </p:nvSpPr>
        <p:spPr>
          <a:xfrm>
            <a:off x="1405063" y="4892164"/>
            <a:ext cx="4434349" cy="830489"/>
          </a:xfrm>
        </p:spPr>
        <p:txBody>
          <a:bodyPr>
            <a:normAutofit/>
          </a:bodyPr>
          <a:lstStyle/>
          <a:p>
            <a:pPr marL="0" indent="0">
              <a:buNone/>
            </a:pPr>
            <a:r>
              <a:rPr lang="en-GB" sz="1600" dirty="0"/>
              <a:t>Marian &amp; Spivey (2003)</a:t>
            </a:r>
          </a:p>
        </p:txBody>
      </p:sp>
      <p:sp>
        <p:nvSpPr>
          <p:cNvPr id="26" name="Content Placeholder 2">
            <a:extLst>
              <a:ext uri="{FF2B5EF4-FFF2-40B4-BE49-F238E27FC236}">
                <a16:creationId xmlns:a16="http://schemas.microsoft.com/office/drawing/2014/main" id="{3968CFF2-82DD-3743-9B47-0FEE069E49F6}"/>
              </a:ext>
            </a:extLst>
          </p:cNvPr>
          <p:cNvSpPr txBox="1">
            <a:spLocks/>
          </p:cNvSpPr>
          <p:nvPr/>
        </p:nvSpPr>
        <p:spPr>
          <a:xfrm>
            <a:off x="5445159" y="4904710"/>
            <a:ext cx="4434349" cy="8304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600" dirty="0" err="1"/>
              <a:t>Hopp</a:t>
            </a:r>
            <a:r>
              <a:rPr lang="en-GB" sz="1600" dirty="0"/>
              <a:t> (2016)</a:t>
            </a:r>
          </a:p>
        </p:txBody>
      </p:sp>
      <p:sp>
        <p:nvSpPr>
          <p:cNvPr id="27" name="Content Placeholder 2">
            <a:extLst>
              <a:ext uri="{FF2B5EF4-FFF2-40B4-BE49-F238E27FC236}">
                <a16:creationId xmlns:a16="http://schemas.microsoft.com/office/drawing/2014/main" id="{7F86FF4C-8200-BA41-AEF4-9780ECDE5340}"/>
              </a:ext>
            </a:extLst>
          </p:cNvPr>
          <p:cNvSpPr txBox="1">
            <a:spLocks/>
          </p:cNvSpPr>
          <p:nvPr/>
        </p:nvSpPr>
        <p:spPr>
          <a:xfrm>
            <a:off x="10052634" y="4913830"/>
            <a:ext cx="4434349" cy="8304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600" dirty="0"/>
              <a:t>Cunnings (2017)</a:t>
            </a:r>
          </a:p>
        </p:txBody>
      </p:sp>
    </p:spTree>
    <p:extLst>
      <p:ext uri="{BB962C8B-B14F-4D97-AF65-F5344CB8AC3E}">
        <p14:creationId xmlns:p14="http://schemas.microsoft.com/office/powerpoint/2010/main" val="2075457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6ECA315-DEF6-0B4A-A3BE-EBA657462EBF}"/>
              </a:ext>
            </a:extLst>
          </p:cNvPr>
          <p:cNvPicPr>
            <a:picLocks noChangeAspect="1"/>
          </p:cNvPicPr>
          <p:nvPr/>
        </p:nvPicPr>
        <p:blipFill>
          <a:blip r:embed="rId3"/>
          <a:stretch>
            <a:fillRect/>
          </a:stretch>
        </p:blipFill>
        <p:spPr>
          <a:xfrm>
            <a:off x="171450" y="311150"/>
            <a:ext cx="11849100" cy="6235700"/>
          </a:xfrm>
          <a:prstGeom prst="rect">
            <a:avLst/>
          </a:prstGeom>
        </p:spPr>
      </p:pic>
    </p:spTree>
    <p:extLst>
      <p:ext uri="{BB962C8B-B14F-4D97-AF65-F5344CB8AC3E}">
        <p14:creationId xmlns:p14="http://schemas.microsoft.com/office/powerpoint/2010/main" val="35949555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A1D47-3F94-4547-8436-62611D972F10}"/>
              </a:ext>
            </a:extLst>
          </p:cNvPr>
          <p:cNvSpPr>
            <a:spLocks noGrp="1"/>
          </p:cNvSpPr>
          <p:nvPr>
            <p:ph type="title"/>
          </p:nvPr>
        </p:nvSpPr>
        <p:spPr/>
        <p:txBody>
          <a:bodyPr/>
          <a:lstStyle/>
          <a:p>
            <a:r>
              <a:rPr lang="en-GB" dirty="0"/>
              <a:t>Predictive processing of gender </a:t>
            </a:r>
          </a:p>
        </p:txBody>
      </p:sp>
      <p:pic>
        <p:nvPicPr>
          <p:cNvPr id="3074" name="Picture 2" descr="der, die, das – Gender of Nouns in German Grammar">
            <a:extLst>
              <a:ext uri="{FF2B5EF4-FFF2-40B4-BE49-F238E27FC236}">
                <a16:creationId xmlns:a16="http://schemas.microsoft.com/office/drawing/2014/main" id="{A0511850-A40A-9442-A988-4ED8628BBB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5700" y="1690688"/>
            <a:ext cx="9677400" cy="4910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304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D248EA-C562-6446-871A-42F7F53086C6}"/>
              </a:ext>
            </a:extLst>
          </p:cNvPr>
          <p:cNvPicPr>
            <a:picLocks noChangeAspect="1"/>
          </p:cNvPicPr>
          <p:nvPr/>
        </p:nvPicPr>
        <p:blipFill>
          <a:blip r:embed="rId3"/>
          <a:stretch>
            <a:fillRect/>
          </a:stretch>
        </p:blipFill>
        <p:spPr>
          <a:xfrm>
            <a:off x="537115" y="1257300"/>
            <a:ext cx="11117769" cy="3079750"/>
          </a:xfrm>
          <a:prstGeom prst="rect">
            <a:avLst/>
          </a:prstGeom>
        </p:spPr>
      </p:pic>
      <p:cxnSp>
        <p:nvCxnSpPr>
          <p:cNvPr id="6" name="Straight Arrow Connector 5">
            <a:extLst>
              <a:ext uri="{FF2B5EF4-FFF2-40B4-BE49-F238E27FC236}">
                <a16:creationId xmlns:a16="http://schemas.microsoft.com/office/drawing/2014/main" id="{E150184E-4CEE-4844-81CA-67BEABB06B79}"/>
              </a:ext>
            </a:extLst>
          </p:cNvPr>
          <p:cNvCxnSpPr>
            <a:cxnSpLocks/>
          </p:cNvCxnSpPr>
          <p:nvPr/>
        </p:nvCxnSpPr>
        <p:spPr>
          <a:xfrm flipV="1">
            <a:off x="4255529" y="4077730"/>
            <a:ext cx="0" cy="7043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89EB92F-5CDD-D647-AAB6-1FEDEB5661B4}"/>
              </a:ext>
            </a:extLst>
          </p:cNvPr>
          <p:cNvSpPr txBox="1"/>
          <p:nvPr/>
        </p:nvSpPr>
        <p:spPr>
          <a:xfrm>
            <a:off x="3560467" y="4782066"/>
            <a:ext cx="1390124" cy="369332"/>
          </a:xfrm>
          <a:prstGeom prst="rect">
            <a:avLst/>
          </a:prstGeom>
          <a:noFill/>
        </p:spPr>
        <p:txBody>
          <a:bodyPr wrap="none" rtlCol="0">
            <a:spAutoFit/>
          </a:bodyPr>
          <a:lstStyle/>
          <a:p>
            <a:r>
              <a:rPr lang="en-GB" dirty="0"/>
              <a:t>Gender cue</a:t>
            </a:r>
          </a:p>
        </p:txBody>
      </p:sp>
      <p:cxnSp>
        <p:nvCxnSpPr>
          <p:cNvPr id="11" name="Straight Connector 10">
            <a:extLst>
              <a:ext uri="{FF2B5EF4-FFF2-40B4-BE49-F238E27FC236}">
                <a16:creationId xmlns:a16="http://schemas.microsoft.com/office/drawing/2014/main" id="{41BFA6F7-7FA8-3048-BAC1-A0A7DDBF1351}"/>
              </a:ext>
            </a:extLst>
          </p:cNvPr>
          <p:cNvCxnSpPr/>
          <p:nvPr/>
        </p:nvCxnSpPr>
        <p:spPr>
          <a:xfrm>
            <a:off x="3560467" y="3299254"/>
            <a:ext cx="0" cy="223657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24EA21-A6B5-2644-AB1F-6CD00D316E12}"/>
              </a:ext>
            </a:extLst>
          </p:cNvPr>
          <p:cNvCxnSpPr/>
          <p:nvPr/>
        </p:nvCxnSpPr>
        <p:spPr>
          <a:xfrm>
            <a:off x="7914164" y="3311611"/>
            <a:ext cx="0" cy="223657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3C13696-62A8-B041-9DD7-6B036727E84F}"/>
              </a:ext>
            </a:extLst>
          </p:cNvPr>
          <p:cNvCxnSpPr/>
          <p:nvPr/>
        </p:nvCxnSpPr>
        <p:spPr>
          <a:xfrm flipV="1">
            <a:off x="3781168" y="5535827"/>
            <a:ext cx="3966518" cy="1235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4E00C94-D6EF-AF4F-8FAC-09FB041BB178}"/>
              </a:ext>
            </a:extLst>
          </p:cNvPr>
          <p:cNvSpPr txBox="1"/>
          <p:nvPr/>
        </p:nvSpPr>
        <p:spPr>
          <a:xfrm>
            <a:off x="4950591" y="5645157"/>
            <a:ext cx="2044149" cy="369332"/>
          </a:xfrm>
          <a:prstGeom prst="rect">
            <a:avLst/>
          </a:prstGeom>
          <a:noFill/>
        </p:spPr>
        <p:txBody>
          <a:bodyPr wrap="none" rtlCol="0">
            <a:spAutoFit/>
          </a:bodyPr>
          <a:lstStyle/>
          <a:p>
            <a:r>
              <a:rPr lang="en-GB" dirty="0"/>
              <a:t>Prediction window</a:t>
            </a:r>
          </a:p>
        </p:txBody>
      </p:sp>
    </p:spTree>
    <p:extLst>
      <p:ext uri="{BB962C8B-B14F-4D97-AF65-F5344CB8AC3E}">
        <p14:creationId xmlns:p14="http://schemas.microsoft.com/office/powerpoint/2010/main" val="1370003352"/>
      </p:ext>
    </p:extLst>
  </p:cSld>
  <p:clrMapOvr>
    <a:masterClrMapping/>
  </p:clrMapOvr>
</p:sld>
</file>

<file path=ppt/theme/theme1.xml><?xml version="1.0" encoding="utf-8"?>
<a:theme xmlns:a="http://schemas.openxmlformats.org/drawingml/2006/main" name="Light with pattern">
  <a:themeElements>
    <a:clrScheme name="UiT Norges arktiske universitet">
      <a:dk1>
        <a:sysClr val="windowText" lastClr="000000"/>
      </a:dk1>
      <a:lt1>
        <a:sysClr val="window" lastClr="FFFFFF"/>
      </a:lt1>
      <a:dk2>
        <a:srgbClr val="00617F"/>
      </a:dk2>
      <a:lt2>
        <a:srgbClr val="A6BBC8"/>
      </a:lt2>
      <a:accent1>
        <a:srgbClr val="007396"/>
      </a:accent1>
      <a:accent2>
        <a:srgbClr val="CB333B"/>
      </a:accent2>
      <a:accent3>
        <a:srgbClr val="F2A900"/>
      </a:accent3>
      <a:accent4>
        <a:srgbClr val="009CB6"/>
      </a:accent4>
      <a:accent5>
        <a:srgbClr val="DE7C00"/>
      </a:accent5>
      <a:accent6>
        <a:srgbClr val="59BEC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3476813C-2232-4903-81D6-6333B17585BA}" vid="{BD29AF67-25FF-4C84-8E00-E8340315E585}"/>
    </a:ext>
  </a:extLst>
</a:theme>
</file>

<file path=ppt/theme/theme2.xml><?xml version="1.0" encoding="utf-8"?>
<a:theme xmlns:a="http://schemas.openxmlformats.org/drawingml/2006/main" name="Light without pattern">
  <a:themeElements>
    <a:clrScheme name="UiT Norges arktiske universitet">
      <a:dk1>
        <a:sysClr val="windowText" lastClr="000000"/>
      </a:dk1>
      <a:lt1>
        <a:sysClr val="window" lastClr="FFFFFF"/>
      </a:lt1>
      <a:dk2>
        <a:srgbClr val="00617F"/>
      </a:dk2>
      <a:lt2>
        <a:srgbClr val="A6BBC8"/>
      </a:lt2>
      <a:accent1>
        <a:srgbClr val="007396"/>
      </a:accent1>
      <a:accent2>
        <a:srgbClr val="CB333B"/>
      </a:accent2>
      <a:accent3>
        <a:srgbClr val="F2A900"/>
      </a:accent3>
      <a:accent4>
        <a:srgbClr val="009CB6"/>
      </a:accent4>
      <a:accent5>
        <a:srgbClr val="DE7C00"/>
      </a:accent5>
      <a:accent6>
        <a:srgbClr val="59BEC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3476813C-2232-4903-81D6-6333B17585BA}" vid="{54B5237B-68B7-4078-988E-6958ACB1CA7C}"/>
    </a:ext>
  </a:extLst>
</a:theme>
</file>

<file path=ppt/theme/theme3.xml><?xml version="1.0" encoding="utf-8"?>
<a:theme xmlns:a="http://schemas.openxmlformats.org/drawingml/2006/main" name="Dark with pattern">
  <a:themeElements>
    <a:clrScheme name="UiT Norges arktiske universitet">
      <a:dk1>
        <a:sysClr val="windowText" lastClr="000000"/>
      </a:dk1>
      <a:lt1>
        <a:sysClr val="window" lastClr="FFFFFF"/>
      </a:lt1>
      <a:dk2>
        <a:srgbClr val="00617F"/>
      </a:dk2>
      <a:lt2>
        <a:srgbClr val="A6BBC8"/>
      </a:lt2>
      <a:accent1>
        <a:srgbClr val="007396"/>
      </a:accent1>
      <a:accent2>
        <a:srgbClr val="CB333B"/>
      </a:accent2>
      <a:accent3>
        <a:srgbClr val="F2A900"/>
      </a:accent3>
      <a:accent4>
        <a:srgbClr val="009CB6"/>
      </a:accent4>
      <a:accent5>
        <a:srgbClr val="DE7C00"/>
      </a:accent5>
      <a:accent6>
        <a:srgbClr val="59BEC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3476813C-2232-4903-81D6-6333B17585BA}" vid="{43056ABE-377B-4831-BFD1-B7FD42981EE3}"/>
    </a:ext>
  </a:extLst>
</a:theme>
</file>

<file path=ppt/theme/theme4.xml><?xml version="1.0" encoding="utf-8"?>
<a:theme xmlns:a="http://schemas.openxmlformats.org/drawingml/2006/main" name="Dark without pattern">
  <a:themeElements>
    <a:clrScheme name="UiT Norges arktiske universitet">
      <a:dk1>
        <a:sysClr val="windowText" lastClr="000000"/>
      </a:dk1>
      <a:lt1>
        <a:sysClr val="window" lastClr="FFFFFF"/>
      </a:lt1>
      <a:dk2>
        <a:srgbClr val="00617F"/>
      </a:dk2>
      <a:lt2>
        <a:srgbClr val="A6BBC8"/>
      </a:lt2>
      <a:accent1>
        <a:srgbClr val="007396"/>
      </a:accent1>
      <a:accent2>
        <a:srgbClr val="CB333B"/>
      </a:accent2>
      <a:accent3>
        <a:srgbClr val="F2A900"/>
      </a:accent3>
      <a:accent4>
        <a:srgbClr val="009CB6"/>
      </a:accent4>
      <a:accent5>
        <a:srgbClr val="DE7C00"/>
      </a:accent5>
      <a:accent6>
        <a:srgbClr val="59BEC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3476813C-2232-4903-81D6-6333B17585BA}" vid="{87622ECD-DBFC-497A-9283-3D2FD7BBEC75}"/>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0CF74B9924A90429AFF83904CD5AC51" ma:contentTypeVersion="10" ma:contentTypeDescription="Create a new document." ma:contentTypeScope="" ma:versionID="c219061678790ba91acd956595d5746d">
  <xsd:schema xmlns:xsd="http://www.w3.org/2001/XMLSchema" xmlns:xs="http://www.w3.org/2001/XMLSchema" xmlns:p="http://schemas.microsoft.com/office/2006/metadata/properties" xmlns:ns2="6c86f083-272a-4d16-a1ee-41e11cc1f196" xmlns:ns3="398a922c-8803-48c8-8c4d-45441d0c0e87" targetNamespace="http://schemas.microsoft.com/office/2006/metadata/properties" ma:root="true" ma:fieldsID="0367899129e833eb231d53942e145767" ns2:_="" ns3:_="">
    <xsd:import namespace="6c86f083-272a-4d16-a1ee-41e11cc1f196"/>
    <xsd:import namespace="398a922c-8803-48c8-8c4d-45441d0c0e87"/>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c86f083-272a-4d16-a1ee-41e11cc1f19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98a922c-8803-48c8-8c4d-45441d0c0e87"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54450CF-6ABA-4838-9288-F877B8722107}">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4FF97B2E-9823-411D-AC0A-61DE29B6E7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c86f083-272a-4d16-a1ee-41e11cc1f196"/>
    <ds:schemaRef ds:uri="398a922c-8803-48c8-8c4d-45441d0c0e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4BF166D-0E69-4C17-BDD8-F7B09B99A59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UiT_PowerPoint_engelsk</Template>
  <TotalTime>10233</TotalTime>
  <Words>1729</Words>
  <Application>Microsoft Macintosh PowerPoint</Application>
  <PresentationFormat>Widescreen</PresentationFormat>
  <Paragraphs>306</Paragraphs>
  <Slides>55</Slides>
  <Notes>28</Notes>
  <HiddenSlides>0</HiddenSlides>
  <MMClips>1</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55</vt:i4>
      </vt:variant>
    </vt:vector>
  </HeadingPairs>
  <TitlesOfParts>
    <vt:vector size="63" baseType="lpstr">
      <vt:lpstr>Arial</vt:lpstr>
      <vt:lpstr>Calibri</vt:lpstr>
      <vt:lpstr>Helvetica</vt:lpstr>
      <vt:lpstr>Times</vt:lpstr>
      <vt:lpstr>Light with pattern</vt:lpstr>
      <vt:lpstr>Light without pattern</vt:lpstr>
      <vt:lpstr>Dark with pattern</vt:lpstr>
      <vt:lpstr>Dark without pattern</vt:lpstr>
      <vt:lpstr>Gorilla Online Eye Tracking Workshop </vt:lpstr>
      <vt:lpstr>Schedule for May 3rd </vt:lpstr>
      <vt:lpstr>Schedule for May 5th </vt:lpstr>
      <vt:lpstr>PowerPoint Presentation</vt:lpstr>
      <vt:lpstr>Designing a visual world paradigm</vt:lpstr>
      <vt:lpstr>Visual world paradigm</vt:lpstr>
      <vt:lpstr>PowerPoint Presentation</vt:lpstr>
      <vt:lpstr>Predictive processing of gender </vt:lpstr>
      <vt:lpstr>PowerPoint Presentation</vt:lpstr>
      <vt:lpstr>PowerPoint Presentation</vt:lpstr>
      <vt:lpstr>PowerPoint Presentation</vt:lpstr>
      <vt:lpstr>PowerPoint Presentation</vt:lpstr>
      <vt:lpstr>PowerPoint Presentation</vt:lpstr>
      <vt:lpstr>Let’s try designing our own mini-gender experiment (But keep it simple)!</vt:lpstr>
      <vt:lpstr>PowerPoint Presentation</vt:lpstr>
      <vt:lpstr>Let’s reverse engineer the methodology</vt:lpstr>
      <vt:lpstr>Let’s reverse engineer the methodology</vt:lpstr>
      <vt:lpstr>Let’s reverse engineer the methodology</vt:lpstr>
      <vt:lpstr>How many items are necessary? </vt:lpstr>
      <vt:lpstr>PowerPoint Presentation</vt:lpstr>
      <vt:lpstr>What is the task? </vt:lpstr>
      <vt:lpstr>PowerPoint Presentation</vt:lpstr>
      <vt:lpstr>Things to consider in a secondary task </vt:lpstr>
      <vt:lpstr>Let’s reverse engineer the methodology</vt:lpstr>
      <vt:lpstr>PowerPoint Presentation</vt:lpstr>
      <vt:lpstr>PowerPoint Presentation</vt:lpstr>
      <vt:lpstr>List gets complex as variables increase…</vt:lpstr>
      <vt:lpstr>PowerPoint Presentation</vt:lpstr>
      <vt:lpstr>Let’s reverse engineer the methodology</vt:lpstr>
      <vt:lpstr>Three big headaches in eye tracking</vt:lpstr>
      <vt:lpstr>PowerPoint Presentation</vt:lpstr>
      <vt:lpstr>Frequency </vt:lpstr>
      <vt:lpstr>Selecting images</vt:lpstr>
      <vt:lpstr>Selecting images</vt:lpstr>
      <vt:lpstr>Where can I get good pictures? </vt:lpstr>
      <vt:lpstr>Defining Area/Region of Interest </vt:lpstr>
      <vt:lpstr>Let’s reverse engineer the methodology</vt:lpstr>
      <vt:lpstr>PowerPoint Presentation</vt:lpstr>
      <vt:lpstr>Do we need a preview?</vt:lpstr>
      <vt:lpstr>Do we need a fixation cross? </vt:lpstr>
      <vt:lpstr>PowerPoint Presentation</vt:lpstr>
      <vt:lpstr>Preparing Audio Materials </vt:lpstr>
      <vt:lpstr>Very Important! Defining Time Windows</vt:lpstr>
      <vt:lpstr>Very Important! Defining Time Windows</vt:lpstr>
      <vt:lpstr>Very Important! Defining Time Windows</vt:lpstr>
      <vt:lpstr>Very Important! Defining Time Windows</vt:lpstr>
      <vt:lpstr>Very Important! Defining Time Windows</vt:lpstr>
      <vt:lpstr>PowerPoint Presentation</vt:lpstr>
      <vt:lpstr>PowerPoint Presentation</vt:lpstr>
      <vt:lpstr>PowerPoint Presentation</vt:lpstr>
      <vt:lpstr>PowerPoint Presentation</vt:lpstr>
      <vt:lpstr>PowerPoint Presentation</vt:lpstr>
      <vt:lpstr>Splicing </vt:lpstr>
      <vt:lpstr>Let’s create audio stimuli using Audacity!</vt:lpstr>
      <vt:lpstr>See you on Wednesday at 9am! </vt:lpstr>
    </vt:vector>
  </TitlesOfParts>
  <Company>UiT Norges arktiske universitet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Jorge González Alonso</dc:creator>
  <cp:lastModifiedBy>Maki Kubota</cp:lastModifiedBy>
  <cp:revision>332</cp:revision>
  <dcterms:created xsi:type="dcterms:W3CDTF">2019-08-26T06:34:23Z</dcterms:created>
  <dcterms:modified xsi:type="dcterms:W3CDTF">2021-05-04T12:31:29Z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0x01010090CF74B9924A90429AFF83904CD5AC51</vt:lpwstr>
  </property>
</Properties>
</file>

<file path=docProps/thumbnail.jpeg>
</file>